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9"/>
  </p:notesMasterIdLst>
  <p:handoutMasterIdLst>
    <p:handoutMasterId r:id="rId40"/>
  </p:handoutMasterIdLst>
  <p:sldIdLst>
    <p:sldId id="292" r:id="rId2"/>
    <p:sldId id="799" r:id="rId3"/>
    <p:sldId id="793" r:id="rId4"/>
    <p:sldId id="794" r:id="rId5"/>
    <p:sldId id="795" r:id="rId6"/>
    <p:sldId id="796" r:id="rId7"/>
    <p:sldId id="800" r:id="rId8"/>
    <p:sldId id="797" r:id="rId9"/>
    <p:sldId id="798" r:id="rId10"/>
    <p:sldId id="788" r:id="rId11"/>
    <p:sldId id="759" r:id="rId12"/>
    <p:sldId id="740" r:id="rId13"/>
    <p:sldId id="713" r:id="rId14"/>
    <p:sldId id="762" r:id="rId15"/>
    <p:sldId id="773" r:id="rId16"/>
    <p:sldId id="774" r:id="rId17"/>
    <p:sldId id="775" r:id="rId18"/>
    <p:sldId id="776" r:id="rId19"/>
    <p:sldId id="777" r:id="rId20"/>
    <p:sldId id="779" r:id="rId21"/>
    <p:sldId id="780" r:id="rId22"/>
    <p:sldId id="781" r:id="rId23"/>
    <p:sldId id="782" r:id="rId24"/>
    <p:sldId id="784" r:id="rId25"/>
    <p:sldId id="765" r:id="rId26"/>
    <p:sldId id="766" r:id="rId27"/>
    <p:sldId id="767" r:id="rId28"/>
    <p:sldId id="768" r:id="rId29"/>
    <p:sldId id="769" r:id="rId30"/>
    <p:sldId id="770" r:id="rId31"/>
    <p:sldId id="771" r:id="rId32"/>
    <p:sldId id="772" r:id="rId33"/>
    <p:sldId id="790" r:id="rId34"/>
    <p:sldId id="763" r:id="rId35"/>
    <p:sldId id="785" r:id="rId36"/>
    <p:sldId id="743" r:id="rId37"/>
    <p:sldId id="786" r:id="rId3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FFFF"/>
    <a:srgbClr val="0033CC"/>
    <a:srgbClr val="3366FF"/>
    <a:srgbClr val="0000FF"/>
    <a:srgbClr val="6666FF"/>
    <a:srgbClr val="FF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4" autoAdjust="0"/>
    <p:restoredTop sz="94737" autoAdjust="0"/>
  </p:normalViewPr>
  <p:slideViewPr>
    <p:cSldViewPr>
      <p:cViewPr>
        <p:scale>
          <a:sx n="75" d="100"/>
          <a:sy n="75" d="100"/>
        </p:scale>
        <p:origin x="-120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254BF-77AC-459F-861E-DCEC3C20CC80}"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it-IT"/>
        </a:p>
      </dgm:t>
    </dgm:pt>
    <dgm:pt modelId="{9A78FDC3-273C-4861-AC00-33F59FD03D77}">
      <dgm:prSet phldrT="[Testo]" custT="1"/>
      <dgm:spPr/>
      <dgm:t>
        <a:bodyPr/>
        <a:lstStyle/>
        <a:p>
          <a:r>
            <a:rPr lang="it-IT" sz="2400" dirty="0" smtClean="0">
              <a:latin typeface="Arial Rounded MT Bold" panose="020F0704030504030204" pitchFamily="34" charset="0"/>
            </a:rPr>
            <a:t>ATTIVITA</a:t>
          </a:r>
          <a:r>
            <a:rPr lang="it-IT" sz="3400" dirty="0" smtClean="0"/>
            <a:t>’</a:t>
          </a:r>
          <a:endParaRPr lang="it-IT" sz="3400" dirty="0"/>
        </a:p>
      </dgm:t>
    </dgm:pt>
    <dgm:pt modelId="{4CD2DAA7-B9B3-4C86-AA7E-230E18B3E576}" type="parTrans" cxnId="{EFF8537C-B8A7-499D-8BF5-8B39C5150300}">
      <dgm:prSet/>
      <dgm:spPr/>
      <dgm:t>
        <a:bodyPr/>
        <a:lstStyle/>
        <a:p>
          <a:endParaRPr lang="it-IT"/>
        </a:p>
      </dgm:t>
    </dgm:pt>
    <dgm:pt modelId="{BCCC5FA6-DF20-4660-9DE4-EF6D87649146}" type="sibTrans" cxnId="{EFF8537C-B8A7-499D-8BF5-8B39C5150300}">
      <dgm:prSet/>
      <dgm:spPr/>
      <dgm:t>
        <a:bodyPr/>
        <a:lstStyle/>
        <a:p>
          <a:endParaRPr lang="it-IT"/>
        </a:p>
      </dgm:t>
    </dgm:pt>
    <dgm:pt modelId="{F7981A5E-1B3F-463C-9F48-4684CA9384F1}">
      <dgm:prSet phldrT="[Testo]"/>
      <dgm:spPr/>
      <dgm:t>
        <a:bodyPr/>
        <a:lstStyle/>
        <a:p>
          <a:r>
            <a:rPr lang="it-IT" dirty="0" smtClean="0"/>
            <a:t>DUE INCONTRI PLENARI IN PRESENZA</a:t>
          </a:r>
        </a:p>
        <a:p>
          <a:r>
            <a:rPr lang="it-IT" dirty="0" smtClean="0"/>
            <a:t>(6 ORE)</a:t>
          </a:r>
          <a:endParaRPr lang="it-IT" dirty="0"/>
        </a:p>
      </dgm:t>
    </dgm:pt>
    <dgm:pt modelId="{D791953B-58BB-46E6-9F2E-DD82CC2A3784}" type="parTrans" cxnId="{830A4D10-7A97-42B9-A0FC-A1DA1DEB45CA}">
      <dgm:prSet/>
      <dgm:spPr/>
      <dgm:t>
        <a:bodyPr/>
        <a:lstStyle/>
        <a:p>
          <a:endParaRPr lang="it-IT"/>
        </a:p>
      </dgm:t>
    </dgm:pt>
    <dgm:pt modelId="{9B3A54DD-C3D3-4F1F-94A1-08E0A145E27D}" type="sibTrans" cxnId="{830A4D10-7A97-42B9-A0FC-A1DA1DEB45CA}">
      <dgm:prSet/>
      <dgm:spPr/>
      <dgm:t>
        <a:bodyPr/>
        <a:lstStyle/>
        <a:p>
          <a:endParaRPr lang="it-IT"/>
        </a:p>
      </dgm:t>
    </dgm:pt>
    <dgm:pt modelId="{61B12244-874B-4DC4-B698-6DE57DA7EBB5}">
      <dgm:prSet phldrT="[Testo]"/>
      <dgm:spPr/>
      <dgm:t>
        <a:bodyPr/>
        <a:lstStyle/>
        <a:p>
          <a:r>
            <a:rPr lang="it-IT" dirty="0" smtClean="0"/>
            <a:t>ATTIVITA’ FOMATIVA IN PRESENZA </a:t>
          </a:r>
        </a:p>
        <a:p>
          <a:r>
            <a:rPr lang="it-IT" dirty="0" smtClean="0"/>
            <a:t>(ALMENO 4 LABORATORI 12 ORE)</a:t>
          </a:r>
        </a:p>
        <a:p>
          <a:endParaRPr lang="it-IT" dirty="0"/>
        </a:p>
      </dgm:t>
    </dgm:pt>
    <dgm:pt modelId="{C56B36C7-7AF5-40EF-A817-DC295534C805}" type="parTrans" cxnId="{313A7FA8-394F-46B3-A578-BAD871CB3580}">
      <dgm:prSet/>
      <dgm:spPr/>
      <dgm:t>
        <a:bodyPr/>
        <a:lstStyle/>
        <a:p>
          <a:endParaRPr lang="it-IT"/>
        </a:p>
      </dgm:t>
    </dgm:pt>
    <dgm:pt modelId="{E539786A-8356-419F-9C0A-70955A190999}" type="sibTrans" cxnId="{313A7FA8-394F-46B3-A578-BAD871CB3580}">
      <dgm:prSet/>
      <dgm:spPr/>
      <dgm:t>
        <a:bodyPr/>
        <a:lstStyle/>
        <a:p>
          <a:endParaRPr lang="it-IT"/>
        </a:p>
      </dgm:t>
    </dgm:pt>
    <dgm:pt modelId="{4527E12A-3137-40A1-80A5-793352596081}">
      <dgm:prSet phldrT="[Testo]"/>
      <dgm:spPr/>
      <dgm:t>
        <a:bodyPr/>
        <a:lstStyle/>
        <a:p>
          <a:r>
            <a:rPr lang="it-IT" dirty="0" smtClean="0"/>
            <a:t>OSSERVAZIONE ED ATTIVITA’ PEER TO PEER</a:t>
          </a:r>
        </a:p>
        <a:p>
          <a:r>
            <a:rPr lang="it-IT" dirty="0" smtClean="0"/>
            <a:t>IN AFFIANCAMENTO AL TUTOR </a:t>
          </a:r>
        </a:p>
        <a:p>
          <a:r>
            <a:rPr lang="it-IT" dirty="0" smtClean="0"/>
            <a:t>(12 ORE)</a:t>
          </a:r>
          <a:endParaRPr lang="it-IT" dirty="0"/>
        </a:p>
      </dgm:t>
    </dgm:pt>
    <dgm:pt modelId="{16FBF039-F8B5-4D2E-BFA0-84A2AA9392C5}" type="parTrans" cxnId="{065F7ECA-0C12-4656-91C7-968ED6B3BAFC}">
      <dgm:prSet/>
      <dgm:spPr/>
      <dgm:t>
        <a:bodyPr/>
        <a:lstStyle/>
        <a:p>
          <a:endParaRPr lang="it-IT"/>
        </a:p>
      </dgm:t>
    </dgm:pt>
    <dgm:pt modelId="{1046B0D3-D463-4A2F-90C0-2574283C002B}" type="sibTrans" cxnId="{065F7ECA-0C12-4656-91C7-968ED6B3BAFC}">
      <dgm:prSet/>
      <dgm:spPr/>
      <dgm:t>
        <a:bodyPr/>
        <a:lstStyle/>
        <a:p>
          <a:endParaRPr lang="it-IT"/>
        </a:p>
      </dgm:t>
    </dgm:pt>
    <dgm:pt modelId="{7BE4D8F6-9546-4AB4-838D-A418F5B4F309}">
      <dgm:prSet phldrT="[Testo]"/>
      <dgm:spPr/>
      <dgm:t>
        <a:bodyPr/>
        <a:lstStyle/>
        <a:p>
          <a:r>
            <a:rPr lang="it-IT" dirty="0" smtClean="0"/>
            <a:t>ATTIVITA’ DA SVOLGERE SULLA PIATTAFORMA ON LINE</a:t>
          </a:r>
        </a:p>
        <a:p>
          <a:r>
            <a:rPr lang="it-IT" dirty="0" smtClean="0"/>
            <a:t>(20 ORE)</a:t>
          </a:r>
          <a:endParaRPr lang="it-IT" dirty="0"/>
        </a:p>
      </dgm:t>
    </dgm:pt>
    <dgm:pt modelId="{4EEFBB4F-DD5B-4BBB-AB25-88762705D249}" type="parTrans" cxnId="{DD96C754-B965-4748-9D20-753C47882C51}">
      <dgm:prSet/>
      <dgm:spPr/>
      <dgm:t>
        <a:bodyPr/>
        <a:lstStyle/>
        <a:p>
          <a:endParaRPr lang="it-IT"/>
        </a:p>
      </dgm:t>
    </dgm:pt>
    <dgm:pt modelId="{2FE2E30A-53FE-4673-98C7-D3C454135A55}" type="sibTrans" cxnId="{DD96C754-B965-4748-9D20-753C47882C51}">
      <dgm:prSet/>
      <dgm:spPr/>
      <dgm:t>
        <a:bodyPr/>
        <a:lstStyle/>
        <a:p>
          <a:endParaRPr lang="it-IT"/>
        </a:p>
      </dgm:t>
    </dgm:pt>
    <dgm:pt modelId="{ECE0AE0F-4AF1-4A67-B28C-F66629BCA960}" type="pres">
      <dgm:prSet presAssocID="{5C8254BF-77AC-459F-861E-DCEC3C20CC80}" presName="diagram" presStyleCnt="0">
        <dgm:presLayoutVars>
          <dgm:chMax val="1"/>
          <dgm:dir/>
          <dgm:animLvl val="ctr"/>
          <dgm:resizeHandles val="exact"/>
        </dgm:presLayoutVars>
      </dgm:prSet>
      <dgm:spPr/>
      <dgm:t>
        <a:bodyPr/>
        <a:lstStyle/>
        <a:p>
          <a:endParaRPr lang="it-IT"/>
        </a:p>
      </dgm:t>
    </dgm:pt>
    <dgm:pt modelId="{EFD2DABE-5F35-499E-AA26-B2A849691308}" type="pres">
      <dgm:prSet presAssocID="{5C8254BF-77AC-459F-861E-DCEC3C20CC80}" presName="matrix" presStyleCnt="0"/>
      <dgm:spPr/>
    </dgm:pt>
    <dgm:pt modelId="{A9167CB0-212E-42A0-80F6-9D0037C5DA2E}" type="pres">
      <dgm:prSet presAssocID="{5C8254BF-77AC-459F-861E-DCEC3C20CC80}" presName="tile1" presStyleLbl="node1" presStyleIdx="0" presStyleCnt="4"/>
      <dgm:spPr/>
      <dgm:t>
        <a:bodyPr/>
        <a:lstStyle/>
        <a:p>
          <a:endParaRPr lang="it-IT"/>
        </a:p>
      </dgm:t>
    </dgm:pt>
    <dgm:pt modelId="{DB1E5416-5836-4E41-9DEE-57E444F232AD}" type="pres">
      <dgm:prSet presAssocID="{5C8254BF-77AC-459F-861E-DCEC3C20CC80}" presName="tile1text" presStyleLbl="node1" presStyleIdx="0" presStyleCnt="4">
        <dgm:presLayoutVars>
          <dgm:chMax val="0"/>
          <dgm:chPref val="0"/>
          <dgm:bulletEnabled val="1"/>
        </dgm:presLayoutVars>
      </dgm:prSet>
      <dgm:spPr/>
      <dgm:t>
        <a:bodyPr/>
        <a:lstStyle/>
        <a:p>
          <a:endParaRPr lang="it-IT"/>
        </a:p>
      </dgm:t>
    </dgm:pt>
    <dgm:pt modelId="{C76B5D63-3EFB-43CC-8C90-755B991BF4BA}" type="pres">
      <dgm:prSet presAssocID="{5C8254BF-77AC-459F-861E-DCEC3C20CC80}" presName="tile2" presStyleLbl="node1" presStyleIdx="1" presStyleCnt="4"/>
      <dgm:spPr/>
      <dgm:t>
        <a:bodyPr/>
        <a:lstStyle/>
        <a:p>
          <a:endParaRPr lang="it-IT"/>
        </a:p>
      </dgm:t>
    </dgm:pt>
    <dgm:pt modelId="{9E59EE09-3F95-4995-90F8-9E2F909AF1F4}" type="pres">
      <dgm:prSet presAssocID="{5C8254BF-77AC-459F-861E-DCEC3C20CC80}" presName="tile2text" presStyleLbl="node1" presStyleIdx="1" presStyleCnt="4">
        <dgm:presLayoutVars>
          <dgm:chMax val="0"/>
          <dgm:chPref val="0"/>
          <dgm:bulletEnabled val="1"/>
        </dgm:presLayoutVars>
      </dgm:prSet>
      <dgm:spPr/>
      <dgm:t>
        <a:bodyPr/>
        <a:lstStyle/>
        <a:p>
          <a:endParaRPr lang="it-IT"/>
        </a:p>
      </dgm:t>
    </dgm:pt>
    <dgm:pt modelId="{FC996A9F-398E-49FF-BEBF-2C5E258213DC}" type="pres">
      <dgm:prSet presAssocID="{5C8254BF-77AC-459F-861E-DCEC3C20CC80}" presName="tile3" presStyleLbl="node1" presStyleIdx="2" presStyleCnt="4"/>
      <dgm:spPr/>
      <dgm:t>
        <a:bodyPr/>
        <a:lstStyle/>
        <a:p>
          <a:endParaRPr lang="it-IT"/>
        </a:p>
      </dgm:t>
    </dgm:pt>
    <dgm:pt modelId="{196D1F5C-F134-43DD-B9D3-D2493FF8D3AE}" type="pres">
      <dgm:prSet presAssocID="{5C8254BF-77AC-459F-861E-DCEC3C20CC80}" presName="tile3text" presStyleLbl="node1" presStyleIdx="2" presStyleCnt="4">
        <dgm:presLayoutVars>
          <dgm:chMax val="0"/>
          <dgm:chPref val="0"/>
          <dgm:bulletEnabled val="1"/>
        </dgm:presLayoutVars>
      </dgm:prSet>
      <dgm:spPr/>
      <dgm:t>
        <a:bodyPr/>
        <a:lstStyle/>
        <a:p>
          <a:endParaRPr lang="it-IT"/>
        </a:p>
      </dgm:t>
    </dgm:pt>
    <dgm:pt modelId="{3545029C-1E22-4B16-B06D-9CBFD62080CD}" type="pres">
      <dgm:prSet presAssocID="{5C8254BF-77AC-459F-861E-DCEC3C20CC80}" presName="tile4" presStyleLbl="node1" presStyleIdx="3" presStyleCnt="4"/>
      <dgm:spPr/>
      <dgm:t>
        <a:bodyPr/>
        <a:lstStyle/>
        <a:p>
          <a:endParaRPr lang="it-IT"/>
        </a:p>
      </dgm:t>
    </dgm:pt>
    <dgm:pt modelId="{97A4C8F7-FF53-4316-96A5-DA3949318800}" type="pres">
      <dgm:prSet presAssocID="{5C8254BF-77AC-459F-861E-DCEC3C20CC80}" presName="tile4text" presStyleLbl="node1" presStyleIdx="3" presStyleCnt="4">
        <dgm:presLayoutVars>
          <dgm:chMax val="0"/>
          <dgm:chPref val="0"/>
          <dgm:bulletEnabled val="1"/>
        </dgm:presLayoutVars>
      </dgm:prSet>
      <dgm:spPr/>
      <dgm:t>
        <a:bodyPr/>
        <a:lstStyle/>
        <a:p>
          <a:endParaRPr lang="it-IT"/>
        </a:p>
      </dgm:t>
    </dgm:pt>
    <dgm:pt modelId="{67070F32-D812-41BE-B618-2B319B70D33F}" type="pres">
      <dgm:prSet presAssocID="{5C8254BF-77AC-459F-861E-DCEC3C20CC80}" presName="centerTile" presStyleLbl="fgShp" presStyleIdx="0" presStyleCnt="1" custLinFactNeighborX="-2499" custLinFactNeighborY="-1100">
        <dgm:presLayoutVars>
          <dgm:chMax val="0"/>
          <dgm:chPref val="0"/>
        </dgm:presLayoutVars>
      </dgm:prSet>
      <dgm:spPr/>
      <dgm:t>
        <a:bodyPr/>
        <a:lstStyle/>
        <a:p>
          <a:endParaRPr lang="it-IT"/>
        </a:p>
      </dgm:t>
    </dgm:pt>
  </dgm:ptLst>
  <dgm:cxnLst>
    <dgm:cxn modelId="{53B3F693-D636-4A2C-8345-F176AC88066B}" type="presOf" srcId="{F7981A5E-1B3F-463C-9F48-4684CA9384F1}" destId="{DB1E5416-5836-4E41-9DEE-57E444F232AD}" srcOrd="1" destOrd="0" presId="urn:microsoft.com/office/officeart/2005/8/layout/matrix1"/>
    <dgm:cxn modelId="{313A7FA8-394F-46B3-A578-BAD871CB3580}" srcId="{9A78FDC3-273C-4861-AC00-33F59FD03D77}" destId="{61B12244-874B-4DC4-B698-6DE57DA7EBB5}" srcOrd="1" destOrd="0" parTransId="{C56B36C7-7AF5-40EF-A817-DC295534C805}" sibTransId="{E539786A-8356-419F-9C0A-70955A190999}"/>
    <dgm:cxn modelId="{4DBAF39B-9CC0-4924-88DD-230384635985}" type="presOf" srcId="{4527E12A-3137-40A1-80A5-793352596081}" destId="{FC996A9F-398E-49FF-BEBF-2C5E258213DC}" srcOrd="0" destOrd="0" presId="urn:microsoft.com/office/officeart/2005/8/layout/matrix1"/>
    <dgm:cxn modelId="{830A4D10-7A97-42B9-A0FC-A1DA1DEB45CA}" srcId="{9A78FDC3-273C-4861-AC00-33F59FD03D77}" destId="{F7981A5E-1B3F-463C-9F48-4684CA9384F1}" srcOrd="0" destOrd="0" parTransId="{D791953B-58BB-46E6-9F2E-DD82CC2A3784}" sibTransId="{9B3A54DD-C3D3-4F1F-94A1-08E0A145E27D}"/>
    <dgm:cxn modelId="{40592F89-3097-41EB-B7A6-D66DFD37522A}" type="presOf" srcId="{61B12244-874B-4DC4-B698-6DE57DA7EBB5}" destId="{C76B5D63-3EFB-43CC-8C90-755B991BF4BA}" srcOrd="0" destOrd="0" presId="urn:microsoft.com/office/officeart/2005/8/layout/matrix1"/>
    <dgm:cxn modelId="{B6BD7C40-0FC6-41C1-9B43-B074E84275AD}" type="presOf" srcId="{61B12244-874B-4DC4-B698-6DE57DA7EBB5}" destId="{9E59EE09-3F95-4995-90F8-9E2F909AF1F4}" srcOrd="1" destOrd="0" presId="urn:microsoft.com/office/officeart/2005/8/layout/matrix1"/>
    <dgm:cxn modelId="{4CE54292-CFF1-47B2-8C4C-665A7942E0E4}" type="presOf" srcId="{5C8254BF-77AC-459F-861E-DCEC3C20CC80}" destId="{ECE0AE0F-4AF1-4A67-B28C-F66629BCA960}" srcOrd="0" destOrd="0" presId="urn:microsoft.com/office/officeart/2005/8/layout/matrix1"/>
    <dgm:cxn modelId="{DD96C754-B965-4748-9D20-753C47882C51}" srcId="{9A78FDC3-273C-4861-AC00-33F59FD03D77}" destId="{7BE4D8F6-9546-4AB4-838D-A418F5B4F309}" srcOrd="3" destOrd="0" parTransId="{4EEFBB4F-DD5B-4BBB-AB25-88762705D249}" sibTransId="{2FE2E30A-53FE-4673-98C7-D3C454135A55}"/>
    <dgm:cxn modelId="{065F7ECA-0C12-4656-91C7-968ED6B3BAFC}" srcId="{9A78FDC3-273C-4861-AC00-33F59FD03D77}" destId="{4527E12A-3137-40A1-80A5-793352596081}" srcOrd="2" destOrd="0" parTransId="{16FBF039-F8B5-4D2E-BFA0-84A2AA9392C5}" sibTransId="{1046B0D3-D463-4A2F-90C0-2574283C002B}"/>
    <dgm:cxn modelId="{53C60478-5DA2-4287-A6F1-6BFE8F5BA7D6}" type="presOf" srcId="{4527E12A-3137-40A1-80A5-793352596081}" destId="{196D1F5C-F134-43DD-B9D3-D2493FF8D3AE}" srcOrd="1" destOrd="0" presId="urn:microsoft.com/office/officeart/2005/8/layout/matrix1"/>
    <dgm:cxn modelId="{ACE34E30-6B44-4425-B5A2-9756F283F0DC}" type="presOf" srcId="{7BE4D8F6-9546-4AB4-838D-A418F5B4F309}" destId="{3545029C-1E22-4B16-B06D-9CBFD62080CD}" srcOrd="0" destOrd="0" presId="urn:microsoft.com/office/officeart/2005/8/layout/matrix1"/>
    <dgm:cxn modelId="{E709ADF9-9ABC-4BF8-A376-360E86B4DCB3}" type="presOf" srcId="{9A78FDC3-273C-4861-AC00-33F59FD03D77}" destId="{67070F32-D812-41BE-B618-2B319B70D33F}" srcOrd="0" destOrd="0" presId="urn:microsoft.com/office/officeart/2005/8/layout/matrix1"/>
    <dgm:cxn modelId="{EFF8537C-B8A7-499D-8BF5-8B39C5150300}" srcId="{5C8254BF-77AC-459F-861E-DCEC3C20CC80}" destId="{9A78FDC3-273C-4861-AC00-33F59FD03D77}" srcOrd="0" destOrd="0" parTransId="{4CD2DAA7-B9B3-4C86-AA7E-230E18B3E576}" sibTransId="{BCCC5FA6-DF20-4660-9DE4-EF6D87649146}"/>
    <dgm:cxn modelId="{117A39DD-3D16-4671-92A8-BA1592BEB79D}" type="presOf" srcId="{F7981A5E-1B3F-463C-9F48-4684CA9384F1}" destId="{A9167CB0-212E-42A0-80F6-9D0037C5DA2E}" srcOrd="0" destOrd="0" presId="urn:microsoft.com/office/officeart/2005/8/layout/matrix1"/>
    <dgm:cxn modelId="{CAB58170-97A8-49F2-9B8E-38FA0868270C}" type="presOf" srcId="{7BE4D8F6-9546-4AB4-838D-A418F5B4F309}" destId="{97A4C8F7-FF53-4316-96A5-DA3949318800}" srcOrd="1" destOrd="0" presId="urn:microsoft.com/office/officeart/2005/8/layout/matrix1"/>
    <dgm:cxn modelId="{8ACF831F-5AEE-4951-89D8-2A2F70F891E1}" type="presParOf" srcId="{ECE0AE0F-4AF1-4A67-B28C-F66629BCA960}" destId="{EFD2DABE-5F35-499E-AA26-B2A849691308}" srcOrd="0" destOrd="0" presId="urn:microsoft.com/office/officeart/2005/8/layout/matrix1"/>
    <dgm:cxn modelId="{082AACFF-4DA2-42E6-9016-E96B0B45B7FA}" type="presParOf" srcId="{EFD2DABE-5F35-499E-AA26-B2A849691308}" destId="{A9167CB0-212E-42A0-80F6-9D0037C5DA2E}" srcOrd="0" destOrd="0" presId="urn:microsoft.com/office/officeart/2005/8/layout/matrix1"/>
    <dgm:cxn modelId="{19FE5849-05D5-491F-A6A5-CCD27E1F05A7}" type="presParOf" srcId="{EFD2DABE-5F35-499E-AA26-B2A849691308}" destId="{DB1E5416-5836-4E41-9DEE-57E444F232AD}" srcOrd="1" destOrd="0" presId="urn:microsoft.com/office/officeart/2005/8/layout/matrix1"/>
    <dgm:cxn modelId="{74812071-581E-4C3B-A1FE-287997390EBA}" type="presParOf" srcId="{EFD2DABE-5F35-499E-AA26-B2A849691308}" destId="{C76B5D63-3EFB-43CC-8C90-755B991BF4BA}" srcOrd="2" destOrd="0" presId="urn:microsoft.com/office/officeart/2005/8/layout/matrix1"/>
    <dgm:cxn modelId="{0DBB7978-3014-4FDB-9831-5F39C05AA65E}" type="presParOf" srcId="{EFD2DABE-5F35-499E-AA26-B2A849691308}" destId="{9E59EE09-3F95-4995-90F8-9E2F909AF1F4}" srcOrd="3" destOrd="0" presId="urn:microsoft.com/office/officeart/2005/8/layout/matrix1"/>
    <dgm:cxn modelId="{47BB2E61-3FD8-4520-AA1A-D12A7FD0FC59}" type="presParOf" srcId="{EFD2DABE-5F35-499E-AA26-B2A849691308}" destId="{FC996A9F-398E-49FF-BEBF-2C5E258213DC}" srcOrd="4" destOrd="0" presId="urn:microsoft.com/office/officeart/2005/8/layout/matrix1"/>
    <dgm:cxn modelId="{E81817EB-0A35-4708-AA41-139F652B892D}" type="presParOf" srcId="{EFD2DABE-5F35-499E-AA26-B2A849691308}" destId="{196D1F5C-F134-43DD-B9D3-D2493FF8D3AE}" srcOrd="5" destOrd="0" presId="urn:microsoft.com/office/officeart/2005/8/layout/matrix1"/>
    <dgm:cxn modelId="{FC9C2834-7996-4B92-B80B-528CD03F188C}" type="presParOf" srcId="{EFD2DABE-5F35-499E-AA26-B2A849691308}" destId="{3545029C-1E22-4B16-B06D-9CBFD62080CD}" srcOrd="6" destOrd="0" presId="urn:microsoft.com/office/officeart/2005/8/layout/matrix1"/>
    <dgm:cxn modelId="{DB7F18B4-FD9E-400F-9392-17FE255774B5}" type="presParOf" srcId="{EFD2DABE-5F35-499E-AA26-B2A849691308}" destId="{97A4C8F7-FF53-4316-96A5-DA3949318800}" srcOrd="7" destOrd="0" presId="urn:microsoft.com/office/officeart/2005/8/layout/matrix1"/>
    <dgm:cxn modelId="{3AB7C4AD-7E80-498A-87BE-3643F8726712}" type="presParOf" srcId="{ECE0AE0F-4AF1-4A67-B28C-F66629BCA960}" destId="{67070F32-D812-41BE-B618-2B319B70D33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7CB0-212E-42A0-80F6-9D0037C5DA2E}">
      <dsp:nvSpPr>
        <dsp:cNvPr id="0" name=""/>
        <dsp:cNvSpPr/>
      </dsp:nvSpPr>
      <dsp:spPr>
        <a:xfrm rot="16200000">
          <a:off x="925909" y="-925909"/>
          <a:ext cx="2262981" cy="41148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DUE INCONTRI PLENARI IN PRESENZA</a:t>
          </a:r>
        </a:p>
        <a:p>
          <a:pPr lvl="0" algn="ctr" defTabSz="889000">
            <a:lnSpc>
              <a:spcPct val="90000"/>
            </a:lnSpc>
            <a:spcBef>
              <a:spcPct val="0"/>
            </a:spcBef>
            <a:spcAft>
              <a:spcPct val="35000"/>
            </a:spcAft>
          </a:pPr>
          <a:r>
            <a:rPr lang="it-IT" sz="2000" kern="1200" dirty="0" smtClean="0"/>
            <a:t>(6 ORE)</a:t>
          </a:r>
          <a:endParaRPr lang="it-IT" sz="2000" kern="1200" dirty="0"/>
        </a:p>
      </dsp:txBody>
      <dsp:txXfrm rot="5400000">
        <a:off x="-1" y="1"/>
        <a:ext cx="4114800" cy="1697236"/>
      </dsp:txXfrm>
    </dsp:sp>
    <dsp:sp modelId="{C76B5D63-3EFB-43CC-8C90-755B991BF4BA}">
      <dsp:nvSpPr>
        <dsp:cNvPr id="0" name=""/>
        <dsp:cNvSpPr/>
      </dsp:nvSpPr>
      <dsp:spPr>
        <a:xfrm>
          <a:off x="4114800" y="0"/>
          <a:ext cx="4114800" cy="2262981"/>
        </a:xfrm>
        <a:prstGeom prst="round1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ATTIVITA’ FOMATIVA IN PRESENZA </a:t>
          </a:r>
        </a:p>
        <a:p>
          <a:pPr lvl="0" algn="ctr" defTabSz="889000">
            <a:lnSpc>
              <a:spcPct val="90000"/>
            </a:lnSpc>
            <a:spcBef>
              <a:spcPct val="0"/>
            </a:spcBef>
            <a:spcAft>
              <a:spcPct val="35000"/>
            </a:spcAft>
          </a:pPr>
          <a:r>
            <a:rPr lang="it-IT" sz="2000" kern="1200" dirty="0" smtClean="0"/>
            <a:t>(ALMENO 4 LABORATORI 12 ORE)</a:t>
          </a:r>
        </a:p>
        <a:p>
          <a:pPr lvl="0" algn="ctr" defTabSz="889000">
            <a:lnSpc>
              <a:spcPct val="90000"/>
            </a:lnSpc>
            <a:spcBef>
              <a:spcPct val="0"/>
            </a:spcBef>
            <a:spcAft>
              <a:spcPct val="35000"/>
            </a:spcAft>
          </a:pPr>
          <a:endParaRPr lang="it-IT" sz="2000" kern="1200" dirty="0"/>
        </a:p>
      </dsp:txBody>
      <dsp:txXfrm>
        <a:off x="4114800" y="0"/>
        <a:ext cx="4114800" cy="1697236"/>
      </dsp:txXfrm>
    </dsp:sp>
    <dsp:sp modelId="{FC996A9F-398E-49FF-BEBF-2C5E258213DC}">
      <dsp:nvSpPr>
        <dsp:cNvPr id="0" name=""/>
        <dsp:cNvSpPr/>
      </dsp:nvSpPr>
      <dsp:spPr>
        <a:xfrm rot="10800000">
          <a:off x="0" y="2262981"/>
          <a:ext cx="4114800" cy="2262981"/>
        </a:xfrm>
        <a:prstGeom prst="round1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OSSERVAZIONE ED ATTIVITA’ PEER TO PEER</a:t>
          </a:r>
        </a:p>
        <a:p>
          <a:pPr lvl="0" algn="ctr" defTabSz="889000">
            <a:lnSpc>
              <a:spcPct val="90000"/>
            </a:lnSpc>
            <a:spcBef>
              <a:spcPct val="0"/>
            </a:spcBef>
            <a:spcAft>
              <a:spcPct val="35000"/>
            </a:spcAft>
          </a:pPr>
          <a:r>
            <a:rPr lang="it-IT" sz="2000" kern="1200" dirty="0" smtClean="0"/>
            <a:t>IN AFFIANCAMENTO AL TUTOR </a:t>
          </a:r>
        </a:p>
        <a:p>
          <a:pPr lvl="0" algn="ctr" defTabSz="889000">
            <a:lnSpc>
              <a:spcPct val="90000"/>
            </a:lnSpc>
            <a:spcBef>
              <a:spcPct val="0"/>
            </a:spcBef>
            <a:spcAft>
              <a:spcPct val="35000"/>
            </a:spcAft>
          </a:pPr>
          <a:r>
            <a:rPr lang="it-IT" sz="2000" kern="1200" dirty="0" smtClean="0"/>
            <a:t>(12 ORE)</a:t>
          </a:r>
          <a:endParaRPr lang="it-IT" sz="2000" kern="1200" dirty="0"/>
        </a:p>
      </dsp:txBody>
      <dsp:txXfrm rot="10800000">
        <a:off x="0" y="2828726"/>
        <a:ext cx="4114800" cy="1697236"/>
      </dsp:txXfrm>
    </dsp:sp>
    <dsp:sp modelId="{3545029C-1E22-4B16-B06D-9CBFD62080CD}">
      <dsp:nvSpPr>
        <dsp:cNvPr id="0" name=""/>
        <dsp:cNvSpPr/>
      </dsp:nvSpPr>
      <dsp:spPr>
        <a:xfrm rot="5400000">
          <a:off x="5040709" y="1337072"/>
          <a:ext cx="2262981" cy="4114800"/>
        </a:xfrm>
        <a:prstGeom prst="round1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ATTIVITA’ DA SVOLGERE SULLA PIATTAFORMA ON LINE</a:t>
          </a:r>
        </a:p>
        <a:p>
          <a:pPr lvl="0" algn="ctr" defTabSz="889000">
            <a:lnSpc>
              <a:spcPct val="90000"/>
            </a:lnSpc>
            <a:spcBef>
              <a:spcPct val="0"/>
            </a:spcBef>
            <a:spcAft>
              <a:spcPct val="35000"/>
            </a:spcAft>
          </a:pPr>
          <a:r>
            <a:rPr lang="it-IT" sz="2000" kern="1200" dirty="0" smtClean="0"/>
            <a:t>(20 ORE)</a:t>
          </a:r>
          <a:endParaRPr lang="it-IT" sz="2000" kern="1200" dirty="0"/>
        </a:p>
      </dsp:txBody>
      <dsp:txXfrm rot="-5400000">
        <a:off x="4114799" y="2828726"/>
        <a:ext cx="4114800" cy="1697236"/>
      </dsp:txXfrm>
    </dsp:sp>
    <dsp:sp modelId="{67070F32-D812-41BE-B618-2B319B70D33F}">
      <dsp:nvSpPr>
        <dsp:cNvPr id="0" name=""/>
        <dsp:cNvSpPr/>
      </dsp:nvSpPr>
      <dsp:spPr>
        <a:xfrm>
          <a:off x="2818662" y="1684789"/>
          <a:ext cx="2468880" cy="1131490"/>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latin typeface="Arial Rounded MT Bold" panose="020F0704030504030204" pitchFamily="34" charset="0"/>
            </a:rPr>
            <a:t>ATTIVITA</a:t>
          </a:r>
          <a:r>
            <a:rPr lang="it-IT" sz="3400" kern="1200" dirty="0" smtClean="0"/>
            <a:t>’</a:t>
          </a:r>
          <a:endParaRPr lang="it-IT" sz="3400" kern="1200" dirty="0"/>
        </a:p>
      </dsp:txBody>
      <dsp:txXfrm>
        <a:off x="2873897" y="1740024"/>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it-IT"/>
          </a:p>
        </p:txBody>
      </p:sp>
      <p:sp>
        <p:nvSpPr>
          <p:cNvPr id="8089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85FFE424-D3C5-4F09-9E7B-C1345D0AB99D}" type="datetimeFigureOut">
              <a:rPr lang="it-IT"/>
              <a:pPr>
                <a:defRPr/>
              </a:pPr>
              <a:t>19/04/2018</a:t>
            </a:fld>
            <a:endParaRPr lang="it-IT"/>
          </a:p>
        </p:txBody>
      </p:sp>
      <p:sp>
        <p:nvSpPr>
          <p:cNvPr id="8090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it-IT"/>
          </a:p>
        </p:txBody>
      </p:sp>
      <p:sp>
        <p:nvSpPr>
          <p:cNvPr id="8090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308778A2-19C6-465D-B12A-44452696C04F}" type="slidenum">
              <a:rPr lang="it-IT"/>
              <a:pPr>
                <a:defRPr/>
              </a:pPr>
              <a:t>‹N›</a:t>
            </a:fld>
            <a:endParaRPr lang="it-IT"/>
          </a:p>
        </p:txBody>
      </p:sp>
    </p:spTree>
    <p:extLst>
      <p:ext uri="{BB962C8B-B14F-4D97-AF65-F5344CB8AC3E}">
        <p14:creationId xmlns:p14="http://schemas.microsoft.com/office/powerpoint/2010/main" val="4842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7577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368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578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7578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0A0A4F1-B34C-4D1F-BE3A-D53F061E1FB5}" type="slidenum">
              <a:rPr lang="it-IT"/>
              <a:pPr>
                <a:defRPr/>
              </a:pPr>
              <a:t>‹N›</a:t>
            </a:fld>
            <a:endParaRPr lang="it-IT"/>
          </a:p>
        </p:txBody>
      </p:sp>
    </p:spTree>
    <p:extLst>
      <p:ext uri="{BB962C8B-B14F-4D97-AF65-F5344CB8AC3E}">
        <p14:creationId xmlns:p14="http://schemas.microsoft.com/office/powerpoint/2010/main" val="3967870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6" name="Segnaposto numero diapositiva 5"/>
          <p:cNvSpPr>
            <a:spLocks noGrp="1"/>
          </p:cNvSpPr>
          <p:nvPr>
            <p:ph type="sldNum" sz="quarter" idx="12"/>
          </p:nvPr>
        </p:nvSpPr>
        <p:spPr/>
        <p:txBody>
          <a:bodyPr/>
          <a:lstStyle>
            <a:lvl1pPr>
              <a:defRPr/>
            </a:lvl1pPr>
          </a:lstStyle>
          <a:p>
            <a:pPr>
              <a:defRPr/>
            </a:pPr>
            <a:fld id="{BB807A57-ED7E-40FB-9D30-D9D58EE9D7C1}" type="slidenum">
              <a:rPr lang="it-IT"/>
              <a:pPr>
                <a:defRPr/>
              </a:pPr>
              <a:t>‹N›</a:t>
            </a:fld>
            <a:endParaRPr lang="it-IT"/>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6" name="Segnaposto numero diapositiva 5"/>
          <p:cNvSpPr>
            <a:spLocks noGrp="1"/>
          </p:cNvSpPr>
          <p:nvPr>
            <p:ph type="sldNum" sz="quarter" idx="12"/>
          </p:nvPr>
        </p:nvSpPr>
        <p:spPr/>
        <p:txBody>
          <a:bodyPr/>
          <a:lstStyle>
            <a:lvl1pPr>
              <a:defRPr/>
            </a:lvl1pPr>
          </a:lstStyle>
          <a:p>
            <a:pPr>
              <a:defRPr/>
            </a:pPr>
            <a:fld id="{FC824CAC-E565-4D44-8AA3-944281C8EF00}" type="slidenum">
              <a:rPr lang="it-IT"/>
              <a:pPr>
                <a:defRPr/>
              </a:pPr>
              <a:t>‹N›</a:t>
            </a:fld>
            <a:endParaRPr lang="it-IT"/>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6" name="Segnaposto numero diapositiva 5"/>
          <p:cNvSpPr>
            <a:spLocks noGrp="1"/>
          </p:cNvSpPr>
          <p:nvPr>
            <p:ph type="sldNum" sz="quarter" idx="12"/>
          </p:nvPr>
        </p:nvSpPr>
        <p:spPr/>
        <p:txBody>
          <a:bodyPr/>
          <a:lstStyle>
            <a:lvl1pPr>
              <a:defRPr/>
            </a:lvl1pPr>
          </a:lstStyle>
          <a:p>
            <a:pPr>
              <a:defRPr/>
            </a:pPr>
            <a:fld id="{E2BDBF8B-B65D-4EE3-8392-D5C20EBF66D2}" type="slidenum">
              <a:rPr lang="it-IT"/>
              <a:pPr>
                <a:defRPr/>
              </a:pPr>
              <a:t>‹N›</a:t>
            </a:fld>
            <a:endParaRPr lang="it-IT"/>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30576" y="487426"/>
            <a:ext cx="3281679" cy="584200"/>
          </a:xfrm>
          <a:custGeom>
            <a:avLst/>
            <a:gdLst/>
            <a:ahLst/>
            <a:cxnLst/>
            <a:rect l="l" t="t" r="r" b="b"/>
            <a:pathLst>
              <a:path w="3281679" h="584200">
                <a:moveTo>
                  <a:pt x="0" y="584200"/>
                </a:moveTo>
                <a:lnTo>
                  <a:pt x="3281299" y="584200"/>
                </a:lnTo>
                <a:lnTo>
                  <a:pt x="3281299" y="0"/>
                </a:lnTo>
                <a:lnTo>
                  <a:pt x="0" y="0"/>
                </a:lnTo>
                <a:lnTo>
                  <a:pt x="0" y="584200"/>
                </a:lnTo>
                <a:close/>
              </a:path>
            </a:pathLst>
          </a:custGeom>
          <a:solidFill>
            <a:srgbClr val="00AFEF"/>
          </a:solidFill>
        </p:spPr>
        <p:txBody>
          <a:bodyPr wrap="square" lIns="0" tIns="0" rIns="0" bIns="0" rtlCol="0"/>
          <a:lstStyle/>
          <a:p>
            <a:endParaRPr/>
          </a:p>
        </p:txBody>
      </p:sp>
      <p:sp>
        <p:nvSpPr>
          <p:cNvPr id="17" name="bk object 17"/>
          <p:cNvSpPr/>
          <p:nvPr/>
        </p:nvSpPr>
        <p:spPr>
          <a:xfrm>
            <a:off x="2670048" y="403859"/>
            <a:ext cx="3602736" cy="89916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739384" y="403859"/>
            <a:ext cx="624839" cy="89916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algn="ctr">
              <a:lnSpc>
                <a:spcPts val="1240"/>
              </a:lnSpc>
            </a:pPr>
            <a:r>
              <a:rPr spc="-40" dirty="0"/>
              <a:t>Dirigente </a:t>
            </a:r>
            <a:r>
              <a:rPr spc="-90" dirty="0"/>
              <a:t>Scuola </a:t>
            </a:r>
            <a:r>
              <a:rPr spc="-70" dirty="0"/>
              <a:t>Polo prof.ssa </a:t>
            </a:r>
            <a:r>
              <a:rPr spc="-30" dirty="0"/>
              <a:t>Maria</a:t>
            </a:r>
            <a:r>
              <a:rPr spc="-60" dirty="0"/>
              <a:t> </a:t>
            </a:r>
            <a:r>
              <a:rPr spc="-85" dirty="0"/>
              <a:t>Luisa</a:t>
            </a:r>
          </a:p>
          <a:p>
            <a:pPr marL="2540" algn="ctr">
              <a:lnSpc>
                <a:spcPct val="100000"/>
              </a:lnSpc>
            </a:pPr>
            <a:r>
              <a:rPr spc="-55" dirty="0"/>
              <a:t>Sardelli</a:t>
            </a:r>
          </a:p>
        </p:txBody>
      </p:sp>
      <p:sp>
        <p:nvSpPr>
          <p:cNvPr id="6" name="Holder 6"/>
          <p:cNvSpPr>
            <a:spLocks noGrp="1"/>
          </p:cNvSpPr>
          <p:nvPr>
            <p:ph type="dt" sz="half" idx="6"/>
          </p:nvPr>
        </p:nvSpPr>
        <p:spPr/>
        <p:txBody>
          <a:bodyPr lIns="0" tIns="0" rIns="0" bIns="0"/>
          <a:lstStyle>
            <a:lvl1pPr>
              <a:defRPr sz="1200" b="0" i="0">
                <a:solidFill>
                  <a:srgbClr val="888888"/>
                </a:solidFill>
                <a:latin typeface="Arial"/>
                <a:cs typeface="Arial"/>
              </a:defRPr>
            </a:lvl1pPr>
          </a:lstStyle>
          <a:p>
            <a:pPr marL="12700">
              <a:lnSpc>
                <a:spcPts val="1240"/>
              </a:lnSpc>
            </a:pPr>
            <a:r>
              <a:rPr spc="-60" dirty="0"/>
              <a:t>1</a:t>
            </a:r>
            <a:r>
              <a:rPr spc="-55" dirty="0"/>
              <a:t>2</a:t>
            </a:r>
            <a:r>
              <a:rPr spc="130" dirty="0"/>
              <a:t>/</a:t>
            </a:r>
            <a:r>
              <a:rPr spc="-60" dirty="0"/>
              <a:t>0</a:t>
            </a:r>
            <a:r>
              <a:rPr spc="-55" dirty="0"/>
              <a:t>5</a:t>
            </a:r>
            <a:r>
              <a:rPr spc="130" dirty="0"/>
              <a:t>/</a:t>
            </a:r>
            <a:r>
              <a:rPr spc="-60" dirty="0"/>
              <a:t>2</a:t>
            </a:r>
            <a:r>
              <a:rPr spc="-55" dirty="0"/>
              <a:t>0</a:t>
            </a:r>
            <a:r>
              <a:rPr spc="-60" dirty="0"/>
              <a:t>17</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90926" y="381000"/>
            <a:ext cx="3476625" cy="523875"/>
          </a:xfrm>
          <a:custGeom>
            <a:avLst/>
            <a:gdLst/>
            <a:ahLst/>
            <a:cxnLst/>
            <a:rect l="l" t="t" r="r" b="b"/>
            <a:pathLst>
              <a:path w="3476625" h="523875">
                <a:moveTo>
                  <a:pt x="0" y="523875"/>
                </a:moveTo>
                <a:lnTo>
                  <a:pt x="3476625" y="523875"/>
                </a:lnTo>
                <a:lnTo>
                  <a:pt x="3476625" y="0"/>
                </a:lnTo>
                <a:lnTo>
                  <a:pt x="0" y="0"/>
                </a:lnTo>
                <a:lnTo>
                  <a:pt x="0" y="523875"/>
                </a:lnTo>
                <a:close/>
              </a:path>
            </a:pathLst>
          </a:custGeom>
          <a:solidFill>
            <a:srgbClr val="92D050"/>
          </a:solidFill>
        </p:spPr>
        <p:txBody>
          <a:bodyPr wrap="square" lIns="0" tIns="0" rIns="0" bIns="0" rtlCol="0"/>
          <a:lstStyle/>
          <a:p>
            <a:endParaRPr/>
          </a:p>
        </p:txBody>
      </p:sp>
      <p:sp>
        <p:nvSpPr>
          <p:cNvPr id="17" name="bk object 17"/>
          <p:cNvSpPr/>
          <p:nvPr/>
        </p:nvSpPr>
        <p:spPr>
          <a:xfrm>
            <a:off x="2961132" y="312420"/>
            <a:ext cx="3733800" cy="789431"/>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6225540" y="312420"/>
            <a:ext cx="550163" cy="789431"/>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algn="ctr">
              <a:lnSpc>
                <a:spcPts val="1240"/>
              </a:lnSpc>
            </a:pPr>
            <a:r>
              <a:rPr spc="-40" dirty="0"/>
              <a:t>Dirigente </a:t>
            </a:r>
            <a:r>
              <a:rPr spc="-90" dirty="0"/>
              <a:t>Scuola </a:t>
            </a:r>
            <a:r>
              <a:rPr spc="-70" dirty="0"/>
              <a:t>Polo prof.ssa </a:t>
            </a:r>
            <a:r>
              <a:rPr spc="-30" dirty="0"/>
              <a:t>Maria</a:t>
            </a:r>
            <a:r>
              <a:rPr spc="-60" dirty="0"/>
              <a:t> </a:t>
            </a:r>
            <a:r>
              <a:rPr spc="-85" dirty="0"/>
              <a:t>Luisa</a:t>
            </a:r>
          </a:p>
          <a:p>
            <a:pPr marL="2540" algn="ctr">
              <a:lnSpc>
                <a:spcPct val="100000"/>
              </a:lnSpc>
            </a:pPr>
            <a:r>
              <a:rPr spc="-55" dirty="0"/>
              <a:t>Sardelli</a:t>
            </a:r>
          </a:p>
        </p:txBody>
      </p:sp>
      <p:sp>
        <p:nvSpPr>
          <p:cNvPr id="3" name="Holder 3"/>
          <p:cNvSpPr>
            <a:spLocks noGrp="1"/>
          </p:cNvSpPr>
          <p:nvPr>
            <p:ph type="dt" sz="half" idx="6"/>
          </p:nvPr>
        </p:nvSpPr>
        <p:spPr/>
        <p:txBody>
          <a:bodyPr lIns="0" tIns="0" rIns="0" bIns="0"/>
          <a:lstStyle>
            <a:lvl1pPr>
              <a:defRPr sz="1200" b="0" i="0">
                <a:solidFill>
                  <a:srgbClr val="888888"/>
                </a:solidFill>
                <a:latin typeface="Arial"/>
                <a:cs typeface="Arial"/>
              </a:defRPr>
            </a:lvl1pPr>
          </a:lstStyle>
          <a:p>
            <a:pPr marL="12700">
              <a:lnSpc>
                <a:spcPts val="1240"/>
              </a:lnSpc>
            </a:pPr>
            <a:r>
              <a:rPr spc="-60" dirty="0"/>
              <a:t>1</a:t>
            </a:r>
            <a:r>
              <a:rPr spc="-55" dirty="0"/>
              <a:t>2</a:t>
            </a:r>
            <a:r>
              <a:rPr spc="130" dirty="0"/>
              <a:t>/</a:t>
            </a:r>
            <a:r>
              <a:rPr spc="-60" dirty="0"/>
              <a:t>0</a:t>
            </a:r>
            <a:r>
              <a:rPr spc="-55" dirty="0"/>
              <a:t>5</a:t>
            </a:r>
            <a:r>
              <a:rPr spc="130" dirty="0"/>
              <a:t>/</a:t>
            </a:r>
            <a:r>
              <a:rPr spc="-60" dirty="0"/>
              <a:t>2</a:t>
            </a:r>
            <a:r>
              <a:rPr spc="-55" dirty="0"/>
              <a:t>0</a:t>
            </a:r>
            <a:r>
              <a:rPr spc="-60" dirty="0"/>
              <a:t>17</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6" name="Segnaposto numero diapositiva 5"/>
          <p:cNvSpPr>
            <a:spLocks noGrp="1"/>
          </p:cNvSpPr>
          <p:nvPr>
            <p:ph type="sldNum" sz="quarter" idx="12"/>
          </p:nvPr>
        </p:nvSpPr>
        <p:spPr/>
        <p:txBody>
          <a:bodyPr/>
          <a:lstStyle>
            <a:lvl1pPr>
              <a:defRPr/>
            </a:lvl1pPr>
          </a:lstStyle>
          <a:p>
            <a:pPr>
              <a:defRPr/>
            </a:pPr>
            <a:fld id="{D37D987F-E258-47FC-BC88-81617A9767EC}" type="slidenum">
              <a:rPr lang="it-IT"/>
              <a:pPr>
                <a:defRPr/>
              </a:pPr>
              <a:t>‹N›</a:t>
            </a:fld>
            <a:endParaRPr lang="it-IT"/>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6" name="Segnaposto numero diapositiva 5"/>
          <p:cNvSpPr>
            <a:spLocks noGrp="1"/>
          </p:cNvSpPr>
          <p:nvPr>
            <p:ph type="sldNum" sz="quarter" idx="12"/>
          </p:nvPr>
        </p:nvSpPr>
        <p:spPr/>
        <p:txBody>
          <a:bodyPr/>
          <a:lstStyle>
            <a:lvl1pPr>
              <a:defRPr/>
            </a:lvl1pPr>
          </a:lstStyle>
          <a:p>
            <a:pPr>
              <a:defRPr/>
            </a:pPr>
            <a:fld id="{AEF52FE7-77BC-4C58-9664-AE2FD665F211}" type="slidenum">
              <a:rPr lang="it-IT"/>
              <a:pPr>
                <a:defRPr/>
              </a:pPr>
              <a:t>‹N›</a:t>
            </a:fld>
            <a:endParaRPr lang="it-IT"/>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7" name="Segnaposto numero diapositiva 5"/>
          <p:cNvSpPr>
            <a:spLocks noGrp="1"/>
          </p:cNvSpPr>
          <p:nvPr>
            <p:ph type="sldNum" sz="quarter" idx="12"/>
          </p:nvPr>
        </p:nvSpPr>
        <p:spPr/>
        <p:txBody>
          <a:bodyPr/>
          <a:lstStyle>
            <a:lvl1pPr>
              <a:defRPr/>
            </a:lvl1pPr>
          </a:lstStyle>
          <a:p>
            <a:pPr>
              <a:defRPr/>
            </a:pPr>
            <a:fld id="{4579B6E0-C968-4AD9-9922-E56B9F58036F}" type="slidenum">
              <a:rPr lang="it-IT"/>
              <a:pPr>
                <a:defRPr/>
              </a:pPr>
              <a:t>‹N›</a:t>
            </a:fld>
            <a:endParaRPr lang="it-IT"/>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9" name="Segnaposto numero diapositiva 5"/>
          <p:cNvSpPr>
            <a:spLocks noGrp="1"/>
          </p:cNvSpPr>
          <p:nvPr>
            <p:ph type="sldNum" sz="quarter" idx="12"/>
          </p:nvPr>
        </p:nvSpPr>
        <p:spPr/>
        <p:txBody>
          <a:bodyPr/>
          <a:lstStyle>
            <a:lvl1pPr>
              <a:defRPr/>
            </a:lvl1pPr>
          </a:lstStyle>
          <a:p>
            <a:pPr>
              <a:defRPr/>
            </a:pPr>
            <a:fld id="{B8267A45-EFA9-49C2-BA20-5BA3945ABE04}" type="slidenum">
              <a:rPr lang="it-IT"/>
              <a:pPr>
                <a:defRPr/>
              </a:pPr>
              <a:t>‹N›</a:t>
            </a:fld>
            <a:endParaRPr lang="it-IT"/>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5" name="Segnaposto numero diapositiva 5"/>
          <p:cNvSpPr>
            <a:spLocks noGrp="1"/>
          </p:cNvSpPr>
          <p:nvPr>
            <p:ph type="sldNum" sz="quarter" idx="12"/>
          </p:nvPr>
        </p:nvSpPr>
        <p:spPr/>
        <p:txBody>
          <a:bodyPr/>
          <a:lstStyle>
            <a:lvl1pPr>
              <a:defRPr/>
            </a:lvl1pPr>
          </a:lstStyle>
          <a:p>
            <a:pPr>
              <a:defRPr/>
            </a:pPr>
            <a:fld id="{D905050D-487C-40C5-8269-D6DF774B009A}" type="slidenum">
              <a:rPr lang="it-IT"/>
              <a:pPr>
                <a:defRPr/>
              </a:pPr>
              <a:t>‹N›</a:t>
            </a:fld>
            <a:endParaRPr lang="it-IT"/>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4" name="Segnaposto numero diapositiva 5"/>
          <p:cNvSpPr>
            <a:spLocks noGrp="1"/>
          </p:cNvSpPr>
          <p:nvPr>
            <p:ph type="sldNum" sz="quarter" idx="12"/>
          </p:nvPr>
        </p:nvSpPr>
        <p:spPr/>
        <p:txBody>
          <a:bodyPr/>
          <a:lstStyle>
            <a:lvl1pPr>
              <a:defRPr/>
            </a:lvl1pPr>
          </a:lstStyle>
          <a:p>
            <a:pPr>
              <a:defRPr/>
            </a:pPr>
            <a:fld id="{239E3C55-9984-4187-B476-054C65946440}" type="slidenum">
              <a:rPr lang="it-IT"/>
              <a:pPr>
                <a:defRPr/>
              </a:pPr>
              <a:t>‹N›</a:t>
            </a:fld>
            <a:endParaRPr lang="it-IT"/>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7" name="Segnaposto numero diapositiva 5"/>
          <p:cNvSpPr>
            <a:spLocks noGrp="1"/>
          </p:cNvSpPr>
          <p:nvPr>
            <p:ph type="sldNum" sz="quarter" idx="12"/>
          </p:nvPr>
        </p:nvSpPr>
        <p:spPr/>
        <p:txBody>
          <a:bodyPr/>
          <a:lstStyle>
            <a:lvl1pPr>
              <a:defRPr/>
            </a:lvl1pPr>
          </a:lstStyle>
          <a:p>
            <a:pPr>
              <a:defRPr/>
            </a:pPr>
            <a:fld id="{1D5BD2B2-201C-4448-B35B-6D023B4B8322}" type="slidenum">
              <a:rPr lang="it-IT"/>
              <a:pPr>
                <a:defRPr/>
              </a:pPr>
              <a:t>‹N›</a:t>
            </a:fld>
            <a:endParaRPr lang="it-IT"/>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 cura di Anna Maria Di Nocera</a:t>
            </a:r>
          </a:p>
        </p:txBody>
      </p:sp>
      <p:sp>
        <p:nvSpPr>
          <p:cNvPr id="7" name="Segnaposto numero diapositiva 5"/>
          <p:cNvSpPr>
            <a:spLocks noGrp="1"/>
          </p:cNvSpPr>
          <p:nvPr>
            <p:ph type="sldNum" sz="quarter" idx="12"/>
          </p:nvPr>
        </p:nvSpPr>
        <p:spPr/>
        <p:txBody>
          <a:bodyPr/>
          <a:lstStyle>
            <a:lvl1pPr>
              <a:defRPr/>
            </a:lvl1pPr>
          </a:lstStyle>
          <a:p>
            <a:pPr>
              <a:defRPr/>
            </a:pPr>
            <a:fld id="{3C86E751-966B-4F5F-A48C-4A3C90F46061}" type="slidenum">
              <a:rPr lang="it-IT"/>
              <a:pPr>
                <a:defRPr/>
              </a:pPr>
              <a:t>‹N›</a:t>
            </a:fld>
            <a:endParaRPr lang="it-IT"/>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it-IT"/>
              <a:t>a cura di Anna Maria Di Nocera</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FDDF052-A55A-408F-89C1-8861CA1A903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ofessionistiscuola.it/tfa-e-pas/2979-docenti-neoimmessi-2017-18-anno-di-prova-esempio-completo-di-bilancio-iniziale-e-finale-registro-peer-to-peer.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E:\2016-17\formazione%20personale\neoassunti\incontro%20finale\presentazione%20piano%20d'ambito%205%20aprile.pptx#-1,1,Presentazione standard di PowerPoi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entep-sat-runner.eun.org/" TargetMode="External"/><Relationship Id="rId2" Type="http://schemas.openxmlformats.org/officeDocument/2006/relationships/hyperlink" Target="http://www.europeanschoolnetacademy.eu/web/guest/cours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916832"/>
            <a:ext cx="9144000" cy="1077218"/>
          </a:xfrm>
          <a:prstGeom prst="rect">
            <a:avLst/>
          </a:prstGeom>
          <a:solidFill>
            <a:srgbClr val="FFC000"/>
          </a:solidFill>
          <a:ln w="22225">
            <a:solidFill>
              <a:schemeClr val="accent1">
                <a:lumMod val="60000"/>
                <a:lumOff val="40000"/>
              </a:schemeClr>
            </a:solidFill>
          </a:ln>
        </p:spPr>
        <p:txBody>
          <a:bodyPr wrap="square">
            <a:spAutoFit/>
          </a:bodyPr>
          <a:lstStyle/>
          <a:p>
            <a:pPr algn="ctr">
              <a:defRPr/>
            </a:pPr>
            <a:r>
              <a:rPr lang="it-IT" sz="3200" b="1" dirty="0">
                <a:ln w="1905"/>
                <a:solidFill>
                  <a:srgbClr val="0070C0"/>
                </a:solidFill>
                <a:effectLst>
                  <a:innerShdw blurRad="69850" dist="43180" dir="5400000">
                    <a:srgbClr val="000000">
                      <a:alpha val="65000"/>
                    </a:srgbClr>
                  </a:innerShdw>
                </a:effectLst>
                <a:cs typeface="+mn-cs"/>
              </a:rPr>
              <a:t>Formazione docenti neoassunti</a:t>
            </a:r>
          </a:p>
          <a:p>
            <a:pPr algn="ctr">
              <a:defRPr/>
            </a:pPr>
            <a:r>
              <a:rPr lang="it-IT" sz="3200" b="1" dirty="0" err="1">
                <a:ln w="1905"/>
                <a:solidFill>
                  <a:srgbClr val="0070C0"/>
                </a:solidFill>
                <a:effectLst>
                  <a:innerShdw blurRad="69850" dist="43180" dir="5400000">
                    <a:srgbClr val="000000">
                      <a:alpha val="65000"/>
                    </a:srgbClr>
                  </a:innerShdw>
                </a:effectLst>
                <a:cs typeface="+mn-cs"/>
              </a:rPr>
              <a:t>a.s.</a:t>
            </a:r>
            <a:r>
              <a:rPr lang="it-IT" sz="3200" b="1" dirty="0">
                <a:ln w="1905"/>
                <a:solidFill>
                  <a:srgbClr val="0070C0"/>
                </a:solidFill>
                <a:effectLst>
                  <a:innerShdw blurRad="69850" dist="43180" dir="5400000">
                    <a:srgbClr val="000000">
                      <a:alpha val="65000"/>
                    </a:srgbClr>
                  </a:innerShdw>
                </a:effectLst>
                <a:cs typeface="+mn-cs"/>
              </a:rPr>
              <a:t> </a:t>
            </a:r>
            <a:r>
              <a:rPr lang="it-IT" sz="3200" b="1" dirty="0" smtClean="0">
                <a:ln w="1905"/>
                <a:solidFill>
                  <a:srgbClr val="0070C0"/>
                </a:solidFill>
                <a:effectLst>
                  <a:innerShdw blurRad="69850" dist="43180" dir="5400000">
                    <a:srgbClr val="000000">
                      <a:alpha val="65000"/>
                    </a:srgbClr>
                  </a:innerShdw>
                </a:effectLst>
                <a:cs typeface="+mn-cs"/>
              </a:rPr>
              <a:t>2017/2018</a:t>
            </a:r>
          </a:p>
        </p:txBody>
      </p:sp>
      <p:pic>
        <p:nvPicPr>
          <p:cNvPr id="7" name="Immagine 6" descr="images.png"/>
          <p:cNvPicPr>
            <a:picLocks noChangeAspect="1"/>
          </p:cNvPicPr>
          <p:nvPr/>
        </p:nvPicPr>
        <p:blipFill>
          <a:blip r:embed="rId2" cstate="print"/>
          <a:stretch>
            <a:fillRect/>
          </a:stretch>
        </p:blipFill>
        <p:spPr>
          <a:xfrm>
            <a:off x="0" y="0"/>
            <a:ext cx="1520577" cy="1824692"/>
          </a:xfrm>
          <a:prstGeom prst="rect">
            <a:avLst/>
          </a:prstGeom>
          <a:gradFill>
            <a:gsLst>
              <a:gs pos="0">
                <a:srgbClr val="5E9EFF"/>
              </a:gs>
              <a:gs pos="39999">
                <a:srgbClr val="85C2FF"/>
              </a:gs>
              <a:gs pos="70000">
                <a:srgbClr val="C4D6EB"/>
              </a:gs>
              <a:gs pos="100000">
                <a:srgbClr val="FFEBFA"/>
              </a:gs>
            </a:gsLst>
            <a:lin ang="5400000" scaled="0"/>
          </a:gradFill>
        </p:spPr>
      </p:pic>
      <p:sp>
        <p:nvSpPr>
          <p:cNvPr id="8" name="Rettangolo 7"/>
          <p:cNvSpPr/>
          <p:nvPr/>
        </p:nvSpPr>
        <p:spPr>
          <a:xfrm>
            <a:off x="1500166" y="-27383"/>
            <a:ext cx="6357982" cy="1813310"/>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a:p>
            <a:pPr algn="ctr">
              <a:spcBef>
                <a:spcPts val="600"/>
              </a:spcBef>
              <a:defRPr/>
            </a:pPr>
            <a:r>
              <a:rPr lang="it-IT" sz="3600" b="1" dirty="0">
                <a:solidFill>
                  <a:schemeClr val="tx1"/>
                </a:solidFill>
                <a:latin typeface="Palace Script MT" pitchFamily="66" charset="0"/>
                <a:ea typeface="Verdana" pitchFamily="34" charset="0"/>
                <a:cs typeface="Verdana" pitchFamily="34" charset="0"/>
              </a:rPr>
              <a:t>Ministero dell’Istruzione, dell’ Università e della Ricerca</a:t>
            </a:r>
            <a:endParaRPr lang="it-IT" sz="3600" dirty="0">
              <a:solidFill>
                <a:schemeClr val="tx1"/>
              </a:solidFill>
              <a:latin typeface="Palace Script MT" pitchFamily="66" charset="0"/>
              <a:ea typeface="Verdana" pitchFamily="34" charset="0"/>
              <a:cs typeface="Verdana" pitchFamily="34" charset="0"/>
            </a:endParaRPr>
          </a:p>
          <a:p>
            <a:pPr algn="ctr">
              <a:spcBef>
                <a:spcPts val="600"/>
              </a:spcBef>
              <a:defRPr/>
            </a:pPr>
            <a:r>
              <a:rPr lang="it-IT" sz="2000" b="1" dirty="0">
                <a:solidFill>
                  <a:schemeClr val="tx1"/>
                </a:solidFill>
                <a:latin typeface="Times New Roman" pitchFamily="18" charset="0"/>
                <a:ea typeface="Verdana" pitchFamily="34" charset="0"/>
                <a:cs typeface="Times New Roman" pitchFamily="18" charset="0"/>
              </a:rPr>
              <a:t>Ufficio Scolastico Regionale per la </a:t>
            </a:r>
            <a:r>
              <a:rPr lang="it-IT" sz="2000" b="1" dirty="0" smtClean="0">
                <a:solidFill>
                  <a:schemeClr val="tx1"/>
                </a:solidFill>
                <a:latin typeface="Times New Roman" pitchFamily="18" charset="0"/>
                <a:ea typeface="Verdana" pitchFamily="34" charset="0"/>
                <a:cs typeface="Times New Roman" pitchFamily="18" charset="0"/>
              </a:rPr>
              <a:t>Calabria</a:t>
            </a:r>
            <a:endParaRPr lang="it-IT" sz="2000" b="1" dirty="0">
              <a:solidFill>
                <a:schemeClr val="tx1"/>
              </a:solidFill>
              <a:latin typeface="Times New Roman" pitchFamily="18" charset="0"/>
              <a:ea typeface="Verdana" pitchFamily="34" charset="0"/>
              <a:cs typeface="Times New Roman" pitchFamily="18" charset="0"/>
            </a:endParaRPr>
          </a:p>
          <a:p>
            <a:pPr algn="ctr">
              <a:spcBef>
                <a:spcPts val="600"/>
              </a:spcBef>
              <a:defRPr/>
            </a:pPr>
            <a:r>
              <a:rPr lang="it-IT" dirty="0">
                <a:solidFill>
                  <a:schemeClr val="tx1"/>
                </a:solidFill>
                <a:latin typeface="Times New Roman" pitchFamily="18" charset="0"/>
                <a:ea typeface="Verdana" pitchFamily="34" charset="0"/>
                <a:cs typeface="Times New Roman" pitchFamily="18" charset="0"/>
              </a:rPr>
              <a:t>DIREZIONE  GENERALE</a:t>
            </a:r>
          </a:p>
        </p:txBody>
      </p:sp>
      <p:pic>
        <p:nvPicPr>
          <p:cNvPr id="10" name="Immagine 9"/>
          <p:cNvPicPr>
            <a:picLocks noChangeAspect="1" noChangeArrowheads="1"/>
          </p:cNvPicPr>
          <p:nvPr/>
        </p:nvPicPr>
        <p:blipFill>
          <a:blip r:embed="rId3" cstate="print"/>
          <a:srcRect/>
          <a:stretch>
            <a:fillRect/>
          </a:stretch>
        </p:blipFill>
        <p:spPr bwMode="auto">
          <a:xfrm>
            <a:off x="4716016" y="188640"/>
            <a:ext cx="576064" cy="525258"/>
          </a:xfrm>
          <a:prstGeom prst="rect">
            <a:avLst/>
          </a:prstGeom>
          <a:noFill/>
          <a:ln w="9525">
            <a:noFill/>
            <a:miter lim="800000"/>
            <a:headEnd/>
            <a:tailEnd/>
          </a:ln>
        </p:spPr>
      </p:pic>
      <p:pic>
        <p:nvPicPr>
          <p:cNvPr id="14" name="Immagine 13" descr="mastrocola_scuola-elementare_350x219.jpg"/>
          <p:cNvPicPr>
            <a:picLocks noChangeAspect="1"/>
          </p:cNvPicPr>
          <p:nvPr/>
        </p:nvPicPr>
        <p:blipFill>
          <a:blip r:embed="rId4" cstate="print"/>
          <a:stretch>
            <a:fillRect/>
          </a:stretch>
        </p:blipFill>
        <p:spPr>
          <a:xfrm>
            <a:off x="2500298" y="3500438"/>
            <a:ext cx="3794075" cy="2374007"/>
          </a:xfrm>
          <a:prstGeom prst="rect">
            <a:avLst/>
          </a:prstGeom>
        </p:spPr>
      </p:pic>
      <p:pic>
        <p:nvPicPr>
          <p:cNvPr id="9" name="Immagine 41" descr="Logo IPSSAR"/>
          <p:cNvPicPr>
            <a:picLocks noChangeAspect="1" noChangeArrowheads="1"/>
          </p:cNvPicPr>
          <p:nvPr/>
        </p:nvPicPr>
        <p:blipFill>
          <a:blip r:embed="rId5"/>
          <a:srcRect/>
          <a:stretch>
            <a:fillRect/>
          </a:stretch>
        </p:blipFill>
        <p:spPr bwMode="auto">
          <a:xfrm>
            <a:off x="7929586" y="428604"/>
            <a:ext cx="1006150" cy="1001708"/>
          </a:xfrm>
          <a:prstGeom prst="rect">
            <a:avLst/>
          </a:prstGeom>
          <a:noFill/>
          <a:ln w="9525">
            <a:noFill/>
            <a:miter lim="800000"/>
            <a:headEnd/>
            <a:tailEnd/>
          </a:ln>
        </p:spPr>
      </p:pic>
      <p:sp>
        <p:nvSpPr>
          <p:cNvPr id="12" name="Rettangolo 11"/>
          <p:cNvSpPr/>
          <p:nvPr/>
        </p:nvSpPr>
        <p:spPr>
          <a:xfrm>
            <a:off x="1857356" y="6072206"/>
            <a:ext cx="5000660" cy="461665"/>
          </a:xfrm>
          <a:prstGeom prst="rect">
            <a:avLst/>
          </a:prstGeom>
        </p:spPr>
        <p:txBody>
          <a:bodyPr wrap="square">
            <a:spAutoFit/>
          </a:bodyPr>
          <a:lstStyle/>
          <a:p>
            <a:pPr lvl="0" algn="ctr" eaLnBrk="0" hangingPunct="0">
              <a:spcBef>
                <a:spcPct val="20000"/>
              </a:spcBef>
              <a:defRPr/>
            </a:pPr>
            <a:r>
              <a:rPr lang="it-IT" sz="2400" b="1" dirty="0" smtClean="0">
                <a:solidFill>
                  <a:srgbClr val="FF0000"/>
                </a:solidFill>
                <a:latin typeface="Calibri"/>
                <a:cs typeface="+mn-cs"/>
              </a:rPr>
              <a:t>CASTROLIBERO, 19 aprile 2018</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39E3C55-9984-4187-B476-054C65946440}" type="slidenum">
              <a:rPr lang="it-IT" smtClean="0"/>
              <a:pPr>
                <a:defRPr/>
              </a:pPr>
              <a:t>10</a:t>
            </a:fld>
            <a:endParaRPr lang="it-IT"/>
          </a:p>
        </p:txBody>
      </p:sp>
      <p:sp>
        <p:nvSpPr>
          <p:cNvPr id="3" name="CasellaDiTesto 2"/>
          <p:cNvSpPr txBox="1"/>
          <p:nvPr/>
        </p:nvSpPr>
        <p:spPr>
          <a:xfrm>
            <a:off x="166316" y="548680"/>
            <a:ext cx="8784976" cy="6740307"/>
          </a:xfrm>
          <a:prstGeom prst="rect">
            <a:avLst/>
          </a:prstGeom>
          <a:noFill/>
        </p:spPr>
        <p:txBody>
          <a:bodyPr wrap="square" rtlCol="0">
            <a:spAutoFit/>
          </a:bodyPr>
          <a:lstStyle/>
          <a:p>
            <a:pPr marL="285750" indent="-285750">
              <a:buFont typeface="Arial" panose="020B0604020202020204" pitchFamily="34" charset="0"/>
              <a:buChar char="•"/>
            </a:pPr>
            <a:r>
              <a:rPr lang="it-IT" sz="3600" b="1" dirty="0" smtClean="0">
                <a:solidFill>
                  <a:srgbClr val="002060"/>
                </a:solidFill>
              </a:rPr>
              <a:t>Saluti e Relazione </a:t>
            </a:r>
            <a:r>
              <a:rPr lang="it-IT" sz="3600" b="1" dirty="0" smtClean="0">
                <a:solidFill>
                  <a:srgbClr val="002060"/>
                </a:solidFill>
              </a:rPr>
              <a:t>introduttiva </a:t>
            </a:r>
          </a:p>
          <a:p>
            <a:r>
              <a:rPr lang="it-IT" sz="2400" b="1" dirty="0" smtClean="0">
                <a:solidFill>
                  <a:srgbClr val="FF0000"/>
                </a:solidFill>
              </a:rPr>
              <a:t>Dott</a:t>
            </a:r>
            <a:r>
              <a:rPr lang="it-IT" sz="2400" b="1" dirty="0" smtClean="0">
                <a:solidFill>
                  <a:srgbClr val="FF0000"/>
                </a:solidFill>
              </a:rPr>
              <a:t>. Roberto </a:t>
            </a:r>
            <a:r>
              <a:rPr lang="it-IT" sz="2400" b="1" dirty="0" smtClean="0">
                <a:solidFill>
                  <a:srgbClr val="FF0000"/>
                </a:solidFill>
              </a:rPr>
              <a:t>Santagata, DT USR Calabria;</a:t>
            </a:r>
          </a:p>
          <a:p>
            <a:endParaRPr lang="it-IT" sz="2400" b="1" dirty="0" smtClean="0">
              <a:solidFill>
                <a:srgbClr val="FF0000"/>
              </a:solidFill>
            </a:endParaRPr>
          </a:p>
          <a:p>
            <a:pPr marL="285750" indent="-285750">
              <a:buFont typeface="Arial" panose="020B0604020202020204" pitchFamily="34" charset="0"/>
              <a:buChar char="•"/>
            </a:pPr>
            <a:r>
              <a:rPr lang="it-IT" sz="3600" b="1" dirty="0" smtClean="0">
                <a:solidFill>
                  <a:srgbClr val="002060"/>
                </a:solidFill>
              </a:rPr>
              <a:t>Pillole di esperienze:</a:t>
            </a:r>
          </a:p>
          <a:p>
            <a:r>
              <a:rPr lang="it-IT" sz="2400" b="1" dirty="0" smtClean="0">
                <a:solidFill>
                  <a:srgbClr val="FF0000"/>
                </a:solidFill>
              </a:rPr>
              <a:t>Le voci dei docenti neoassunti, dei tutor e dei DS</a:t>
            </a:r>
          </a:p>
          <a:p>
            <a:endParaRPr lang="it-IT" sz="2400" b="1" dirty="0">
              <a:solidFill>
                <a:srgbClr val="FF0000"/>
              </a:solidFill>
            </a:endParaRPr>
          </a:p>
          <a:p>
            <a:pPr marL="285750" indent="-285750">
              <a:buFont typeface="Arial" panose="020B0604020202020204" pitchFamily="34" charset="0"/>
              <a:buChar char="•"/>
            </a:pPr>
            <a:r>
              <a:rPr lang="it-IT" sz="3600" b="1" dirty="0">
                <a:solidFill>
                  <a:srgbClr val="002060"/>
                </a:solidFill>
              </a:rPr>
              <a:t>Anno di formazione e prova: adempimenti finali e </a:t>
            </a:r>
            <a:r>
              <a:rPr lang="it-IT" sz="3600" b="1" dirty="0" smtClean="0">
                <a:solidFill>
                  <a:srgbClr val="002060"/>
                </a:solidFill>
              </a:rPr>
              <a:t>bilanci</a:t>
            </a:r>
          </a:p>
          <a:p>
            <a:r>
              <a:rPr lang="it-IT" sz="2400" b="1" dirty="0">
                <a:solidFill>
                  <a:srgbClr val="FF0000"/>
                </a:solidFill>
              </a:rPr>
              <a:t>Elena Cupello, DS IPSEOA «S. Francesco» Paola, Scuola Polo per la formazione dei </a:t>
            </a:r>
            <a:r>
              <a:rPr lang="it-IT" sz="2400" b="1" dirty="0" smtClean="0">
                <a:solidFill>
                  <a:srgbClr val="FF0000"/>
                </a:solidFill>
              </a:rPr>
              <a:t>neoassunti</a:t>
            </a:r>
          </a:p>
          <a:p>
            <a:endParaRPr lang="it-IT" sz="2400" b="1" dirty="0">
              <a:solidFill>
                <a:srgbClr val="FF0000"/>
              </a:solidFill>
            </a:endParaRPr>
          </a:p>
          <a:p>
            <a:pPr marL="571500" indent="-571500">
              <a:buFont typeface="Arial" panose="020B0604020202020204" pitchFamily="34" charset="0"/>
              <a:buChar char="•"/>
            </a:pPr>
            <a:r>
              <a:rPr lang="it-IT" sz="3600" b="1" dirty="0" smtClean="0">
                <a:solidFill>
                  <a:srgbClr val="002060"/>
                </a:solidFill>
              </a:rPr>
              <a:t>Conclusioni</a:t>
            </a:r>
          </a:p>
          <a:p>
            <a:r>
              <a:rPr lang="it-IT" sz="2400" b="1" dirty="0">
                <a:solidFill>
                  <a:srgbClr val="FF0000"/>
                </a:solidFill>
              </a:rPr>
              <a:t>Dott. Bruno </a:t>
            </a:r>
            <a:r>
              <a:rPr lang="it-IT" sz="2400" b="1" dirty="0" err="1">
                <a:solidFill>
                  <a:srgbClr val="FF0000"/>
                </a:solidFill>
              </a:rPr>
              <a:t>Barreca</a:t>
            </a:r>
            <a:r>
              <a:rPr lang="it-IT" sz="2400" b="1" dirty="0">
                <a:solidFill>
                  <a:srgbClr val="FF0000"/>
                </a:solidFill>
              </a:rPr>
              <a:t>, Immacolata Cairo, Elena Cupello, Cinzia D’Amico.</a:t>
            </a:r>
          </a:p>
          <a:p>
            <a:endParaRPr lang="it-IT" sz="3600" b="1" dirty="0">
              <a:solidFill>
                <a:srgbClr val="002060"/>
              </a:solidFill>
            </a:endParaRPr>
          </a:p>
        </p:txBody>
      </p:sp>
    </p:spTree>
    <p:extLst>
      <p:ext uri="{BB962C8B-B14F-4D97-AF65-F5344CB8AC3E}">
        <p14:creationId xmlns:p14="http://schemas.microsoft.com/office/powerpoint/2010/main" val="673128862"/>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download (3).jpg"/>
          <p:cNvPicPr>
            <a:picLocks noChangeAspect="1"/>
          </p:cNvPicPr>
          <p:nvPr/>
        </p:nvPicPr>
        <p:blipFill>
          <a:blip r:embed="rId2">
            <a:lum contrast="-91000"/>
          </a:blip>
          <a:stretch>
            <a:fillRect/>
          </a:stretch>
        </p:blipFill>
        <p:spPr>
          <a:xfrm>
            <a:off x="0" y="0"/>
            <a:ext cx="9086593" cy="6858000"/>
          </a:xfrm>
          <a:prstGeom prst="rect">
            <a:avLst/>
          </a:prstGeom>
        </p:spPr>
      </p:pic>
      <p:sp>
        <p:nvSpPr>
          <p:cNvPr id="2" name="Segnaposto numero diapositiva 1"/>
          <p:cNvSpPr>
            <a:spLocks noGrp="1"/>
          </p:cNvSpPr>
          <p:nvPr>
            <p:ph type="sldNum" sz="quarter" idx="12"/>
          </p:nvPr>
        </p:nvSpPr>
        <p:spPr/>
        <p:txBody>
          <a:bodyPr/>
          <a:lstStyle/>
          <a:p>
            <a:pPr>
              <a:defRPr/>
            </a:pPr>
            <a:fld id="{239E3C55-9984-4187-B476-054C65946440}" type="slidenum">
              <a:rPr lang="it-IT" smtClean="0"/>
              <a:pPr>
                <a:defRPr/>
              </a:pPr>
              <a:t>11</a:t>
            </a:fld>
            <a:endParaRPr lang="it-IT"/>
          </a:p>
        </p:txBody>
      </p:sp>
      <p:sp>
        <p:nvSpPr>
          <p:cNvPr id="3" name="CasellaDiTesto 2"/>
          <p:cNvSpPr txBox="1"/>
          <p:nvPr/>
        </p:nvSpPr>
        <p:spPr>
          <a:xfrm>
            <a:off x="0" y="4429132"/>
            <a:ext cx="7358082" cy="1200329"/>
          </a:xfrm>
          <a:prstGeom prst="rect">
            <a:avLst/>
          </a:prstGeom>
          <a:noFill/>
        </p:spPr>
        <p:txBody>
          <a:bodyPr wrap="square" rtlCol="0">
            <a:spAutoFit/>
          </a:bodyPr>
          <a:lstStyle/>
          <a:p>
            <a:r>
              <a:rPr lang="it-IT" sz="7200" b="1" i="1" dirty="0" smtClean="0">
                <a:solidFill>
                  <a:schemeClr val="bg1">
                    <a:lumMod val="75000"/>
                  </a:schemeClr>
                </a:solidFill>
                <a:latin typeface="Monotype Corsiva" pitchFamily="66" charset="0"/>
              </a:rPr>
              <a:t>La fine dell’inizio …</a:t>
            </a:r>
            <a:endParaRPr lang="it-IT" sz="7200" b="1" i="1" dirty="0">
              <a:solidFill>
                <a:schemeClr val="bg1">
                  <a:lumMod val="75000"/>
                </a:schemeClr>
              </a:solidFill>
              <a:latin typeface="Monotype Corsiva" pitchFamily="66"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12</a:t>
            </a:fld>
            <a:endParaRPr lang="it-IT" dirty="0"/>
          </a:p>
        </p:txBody>
      </p:sp>
      <p:sp>
        <p:nvSpPr>
          <p:cNvPr id="6" name="CasellaDiTesto 5"/>
          <p:cNvSpPr txBox="1"/>
          <p:nvPr/>
        </p:nvSpPr>
        <p:spPr>
          <a:xfrm>
            <a:off x="4643438" y="5929330"/>
            <a:ext cx="3857652" cy="276999"/>
          </a:xfrm>
          <a:prstGeom prst="rect">
            <a:avLst/>
          </a:prstGeom>
          <a:noFill/>
        </p:spPr>
        <p:txBody>
          <a:bodyPr wrap="square" rtlCol="0">
            <a:spAutoFit/>
          </a:bodyPr>
          <a:lstStyle/>
          <a:p>
            <a:pPr algn="r"/>
            <a:r>
              <a:rPr lang="it-IT" sz="1200" dirty="0" smtClean="0"/>
              <a:t>Da professionisti scuola network</a:t>
            </a:r>
            <a:endParaRPr lang="it-IT" sz="1200" dirty="0"/>
          </a:p>
        </p:txBody>
      </p:sp>
      <p:pic>
        <p:nvPicPr>
          <p:cNvPr id="3"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692696"/>
            <a:ext cx="8046156" cy="4752528"/>
          </a:xfrm>
        </p:spPr>
      </p:pic>
      <p:sp>
        <p:nvSpPr>
          <p:cNvPr id="5" name="Rettangolo 4"/>
          <p:cNvSpPr/>
          <p:nvPr/>
        </p:nvSpPr>
        <p:spPr>
          <a:xfrm>
            <a:off x="214282" y="5786454"/>
            <a:ext cx="5857916" cy="1077218"/>
          </a:xfrm>
          <a:prstGeom prst="rect">
            <a:avLst/>
          </a:prstGeom>
        </p:spPr>
        <p:txBody>
          <a:bodyPr wrap="square">
            <a:spAutoFit/>
          </a:bodyPr>
          <a:lstStyle/>
          <a:p>
            <a:r>
              <a:rPr lang="it-IT" sz="1600" dirty="0" smtClean="0">
                <a:hlinkClick r:id="rId3"/>
              </a:rPr>
              <a:t>https://www.professionistiscuola.it/tfa-e-pas/2979-docenti-neoimmessi-2017-18-anno-di-prova-esempio-completo-di-bilancio-iniziale-e-finale-registro-peer-to-peer.html</a:t>
            </a:r>
            <a:endParaRPr lang="it-IT" sz="1600" dirty="0" smtClean="0"/>
          </a:p>
          <a:p>
            <a:endParaRPr lang="it-IT" sz="1600"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57224" y="1142984"/>
            <a:ext cx="7800975" cy="4679950"/>
          </a:xfrm>
        </p:spPr>
        <p:txBody>
          <a:bodyPr>
            <a:normAutofit/>
          </a:bodyPr>
          <a:lstStyle/>
          <a:p>
            <a:pPr>
              <a:defRPr/>
            </a:pPr>
            <a:endParaRPr lang="it-IT" sz="1100" b="1" dirty="0" smtClean="0">
              <a:solidFill>
                <a:schemeClr val="accent1">
                  <a:lumMod val="75000"/>
                </a:schemeClr>
              </a:solidFill>
            </a:endParaRPr>
          </a:p>
          <a:p>
            <a:pPr>
              <a:defRPr/>
            </a:pPr>
            <a:endParaRPr lang="it-IT" sz="900" dirty="0" smtClean="0">
              <a:solidFill>
                <a:schemeClr val="tx2">
                  <a:lumMod val="50000"/>
                </a:schemeClr>
              </a:solidFill>
            </a:endParaRPr>
          </a:p>
          <a:p>
            <a:pPr>
              <a:defRPr/>
            </a:pPr>
            <a:endParaRPr lang="it-IT" sz="900" dirty="0">
              <a:solidFill>
                <a:schemeClr val="tx2">
                  <a:lumMod val="50000"/>
                </a:schemeClr>
              </a:solidFill>
            </a:endParaRPr>
          </a:p>
          <a:p>
            <a:pPr>
              <a:defRPr/>
            </a:pPr>
            <a:endParaRPr lang="it-IT" sz="900" dirty="0" smtClean="0">
              <a:solidFill>
                <a:schemeClr val="tx2">
                  <a:lumMod val="50000"/>
                </a:schemeClr>
              </a:solidFill>
            </a:endParaRPr>
          </a:p>
          <a:p>
            <a:pPr>
              <a:defRPr/>
            </a:pPr>
            <a:endParaRPr lang="it-IT" sz="1600" dirty="0" smtClean="0">
              <a:solidFill>
                <a:srgbClr val="FF0000"/>
              </a:solidFill>
            </a:endParaRPr>
          </a:p>
          <a:p>
            <a:pPr>
              <a:defRPr/>
            </a:pPr>
            <a:endParaRPr lang="it-IT" sz="1600" dirty="0" smtClean="0">
              <a:solidFill>
                <a:srgbClr val="FF0000"/>
              </a:solidFill>
            </a:endParaRPr>
          </a:p>
          <a:p>
            <a:pPr>
              <a:defRPr/>
            </a:pPr>
            <a:endParaRPr lang="it-IT" sz="2800" dirty="0" smtClean="0">
              <a:solidFill>
                <a:srgbClr val="FF0000"/>
              </a:solidFill>
            </a:endParaRPr>
          </a:p>
          <a:p>
            <a:pPr>
              <a:defRPr/>
            </a:pPr>
            <a:endParaRPr lang="it-IT" sz="2800" dirty="0" smtClean="0">
              <a:solidFill>
                <a:srgbClr val="FF0000"/>
              </a:solidFill>
            </a:endParaRPr>
          </a:p>
          <a:p>
            <a:pPr algn="r">
              <a:defRPr/>
            </a:pPr>
            <a:endParaRPr lang="it-IT" sz="1200" dirty="0" smtClean="0">
              <a:solidFill>
                <a:schemeClr val="tx2">
                  <a:lumMod val="50000"/>
                </a:schemeClr>
              </a:solidFill>
            </a:endParaRPr>
          </a:p>
          <a:p>
            <a:pPr algn="r">
              <a:defRPr/>
            </a:pPr>
            <a:endParaRPr lang="it-IT" sz="1200" dirty="0">
              <a:solidFill>
                <a:schemeClr val="tx2">
                  <a:lumMod val="50000"/>
                </a:schemeClr>
              </a:solidFill>
            </a:endParaRPr>
          </a:p>
        </p:txBody>
      </p:sp>
      <p:pic>
        <p:nvPicPr>
          <p:cNvPr id="4" name="Immagine 3" descr="Piattaforma_PSN.png"/>
          <p:cNvPicPr>
            <a:picLocks noChangeAspect="1"/>
          </p:cNvPicPr>
          <p:nvPr/>
        </p:nvPicPr>
        <p:blipFill>
          <a:blip r:embed="rId2"/>
          <a:stretch>
            <a:fillRect/>
          </a:stretch>
        </p:blipFill>
        <p:spPr>
          <a:xfrm>
            <a:off x="1000100" y="1214422"/>
            <a:ext cx="7740354" cy="4500594"/>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04664"/>
            <a:ext cx="8229600" cy="2160240"/>
          </a:xfrm>
          <a:solidFill>
            <a:srgbClr val="CCFFFF"/>
          </a:solidFill>
        </p:spPr>
        <p:txBody>
          <a:bodyPr/>
          <a:lstStyle/>
          <a:p>
            <a:r>
              <a:rPr lang="it-IT" sz="2400" b="1" dirty="0" smtClean="0">
                <a:solidFill>
                  <a:schemeClr val="tx2"/>
                </a:solidFill>
                <a:latin typeface="Lucida Calligraphy" panose="03010101010101010101" pitchFamily="66" charset="0"/>
              </a:rPr>
              <a:t/>
            </a:r>
            <a:br>
              <a:rPr lang="it-IT" sz="2400" b="1" dirty="0" smtClean="0">
                <a:solidFill>
                  <a:schemeClr val="tx2"/>
                </a:solidFill>
                <a:latin typeface="Lucida Calligraphy" panose="03010101010101010101" pitchFamily="66" charset="0"/>
              </a:rPr>
            </a:br>
            <a:r>
              <a:rPr lang="it-IT" sz="2400" b="1" dirty="0">
                <a:solidFill>
                  <a:schemeClr val="tx2"/>
                </a:solidFill>
                <a:latin typeface="Lucida Calligraphy" panose="03010101010101010101" pitchFamily="66" charset="0"/>
              </a:rPr>
              <a:t/>
            </a:r>
            <a:br>
              <a:rPr lang="it-IT" sz="2400" b="1" dirty="0">
                <a:solidFill>
                  <a:schemeClr val="tx2"/>
                </a:solidFill>
                <a:latin typeface="Lucida Calligraphy" panose="03010101010101010101" pitchFamily="66" charset="0"/>
              </a:rPr>
            </a:br>
            <a:r>
              <a:rPr lang="it-IT" sz="2400" b="1" dirty="0" smtClean="0">
                <a:solidFill>
                  <a:schemeClr val="tx2"/>
                </a:solidFill>
                <a:latin typeface="Lucida Calligraphy" panose="03010101010101010101" pitchFamily="66" charset="0"/>
              </a:rPr>
              <a:t/>
            </a:r>
            <a:br>
              <a:rPr lang="it-IT" sz="2400" b="1" dirty="0" smtClean="0">
                <a:solidFill>
                  <a:schemeClr val="tx2"/>
                </a:solidFill>
                <a:latin typeface="Lucida Calligraphy" panose="03010101010101010101" pitchFamily="66" charset="0"/>
              </a:rPr>
            </a:br>
            <a:r>
              <a:rPr lang="it-IT" sz="2400" b="1" dirty="0">
                <a:solidFill>
                  <a:schemeClr val="tx2"/>
                </a:solidFill>
                <a:latin typeface="Lucida Calligraphy" panose="03010101010101010101" pitchFamily="66" charset="0"/>
              </a:rPr>
              <a:t/>
            </a:r>
            <a:br>
              <a:rPr lang="it-IT" sz="2400" b="1" dirty="0">
                <a:solidFill>
                  <a:schemeClr val="tx2"/>
                </a:solidFill>
                <a:latin typeface="Lucida Calligraphy" panose="03010101010101010101" pitchFamily="66" charset="0"/>
              </a:rPr>
            </a:br>
            <a:r>
              <a:rPr lang="it-IT" sz="3200" b="1" dirty="0" smtClean="0">
                <a:solidFill>
                  <a:srgbClr val="FF0000"/>
                </a:solidFill>
                <a:latin typeface="Lucida Calligraphy" panose="03010101010101010101" pitchFamily="66" charset="0"/>
              </a:rPr>
              <a:t>LA FINE … DI UN PERCORSO</a:t>
            </a:r>
            <a:br>
              <a:rPr lang="it-IT" sz="3200" b="1" dirty="0" smtClean="0">
                <a:solidFill>
                  <a:srgbClr val="FF0000"/>
                </a:solidFill>
                <a:latin typeface="Lucida Calligraphy" panose="03010101010101010101" pitchFamily="66" charset="0"/>
              </a:rPr>
            </a:br>
            <a:r>
              <a:rPr lang="it-IT" sz="3200" b="1" dirty="0" smtClean="0">
                <a:solidFill>
                  <a:srgbClr val="FF0000"/>
                </a:solidFill>
                <a:latin typeface="Lucida Calligraphy" panose="03010101010101010101" pitchFamily="66" charset="0"/>
              </a:rPr>
              <a:t/>
            </a:r>
            <a:br>
              <a:rPr lang="it-IT" sz="3200" b="1" dirty="0" smtClean="0">
                <a:solidFill>
                  <a:srgbClr val="FF0000"/>
                </a:solidFill>
                <a:latin typeface="Lucida Calligraphy" panose="03010101010101010101" pitchFamily="66" charset="0"/>
              </a:rPr>
            </a:br>
            <a:r>
              <a:rPr lang="it-IT" sz="3200" b="1" dirty="0">
                <a:solidFill>
                  <a:srgbClr val="FF0000"/>
                </a:solidFill>
                <a:latin typeface="Lucida Calligraphy" panose="03010101010101010101" pitchFamily="66" charset="0"/>
              </a:rPr>
              <a:t>CHI FA COSA?</a:t>
            </a:r>
            <a:br>
              <a:rPr lang="it-IT" sz="3200" b="1" dirty="0">
                <a:solidFill>
                  <a:srgbClr val="FF0000"/>
                </a:solidFill>
                <a:latin typeface="Lucida Calligraphy" panose="03010101010101010101" pitchFamily="66" charset="0"/>
              </a:rPr>
            </a:br>
            <a:r>
              <a:rPr lang="it-IT" sz="2800" b="1" dirty="0">
                <a:solidFill>
                  <a:srgbClr val="FF0000"/>
                </a:solidFill>
                <a:latin typeface="Lucida Calligraphy" panose="03010101010101010101" pitchFamily="66" charset="0"/>
              </a:rPr>
              <a:t/>
            </a:r>
            <a:br>
              <a:rPr lang="it-IT" sz="2800" b="1" dirty="0">
                <a:solidFill>
                  <a:srgbClr val="FF0000"/>
                </a:solidFill>
                <a:latin typeface="Lucida Calligraphy" panose="03010101010101010101" pitchFamily="66" charset="0"/>
              </a:rPr>
            </a:br>
            <a:endParaRPr lang="it-IT" sz="2800" b="1" dirty="0">
              <a:solidFill>
                <a:srgbClr val="FF0000"/>
              </a:solidFill>
              <a:latin typeface="Lucida Calligraphy" panose="03010101010101010101" pitchFamily="66" charset="0"/>
            </a:endParaRPr>
          </a:p>
        </p:txBody>
      </p:sp>
      <p:sp>
        <p:nvSpPr>
          <p:cNvPr id="5" name="Segnaposto contenuto 4"/>
          <p:cNvSpPr>
            <a:spLocks noGrp="1"/>
          </p:cNvSpPr>
          <p:nvPr>
            <p:ph idx="1"/>
          </p:nvPr>
        </p:nvSpPr>
        <p:spPr>
          <a:xfrm>
            <a:off x="467544" y="2636912"/>
            <a:ext cx="8229600" cy="3445843"/>
          </a:xfrm>
        </p:spPr>
        <p:txBody>
          <a:bodyPr/>
          <a:lstStyle/>
          <a:p>
            <a:pPr marL="0" indent="0" algn="ctr">
              <a:buNone/>
            </a:pPr>
            <a:endParaRPr lang="it-IT" b="1" dirty="0" smtClean="0">
              <a:solidFill>
                <a:srgbClr val="0033CC"/>
              </a:solidFill>
            </a:endParaRPr>
          </a:p>
          <a:p>
            <a:pPr marL="0" indent="0" algn="ctr">
              <a:buNone/>
            </a:pPr>
            <a:r>
              <a:rPr lang="it-IT" b="1" dirty="0" smtClean="0">
                <a:solidFill>
                  <a:srgbClr val="0033CC"/>
                </a:solidFill>
              </a:rPr>
              <a:t>Neoassunto </a:t>
            </a:r>
          </a:p>
          <a:p>
            <a:pPr marL="0" indent="0" algn="ctr">
              <a:buNone/>
            </a:pPr>
            <a:r>
              <a:rPr lang="it-IT" b="1" dirty="0" smtClean="0">
                <a:solidFill>
                  <a:srgbClr val="0033CC"/>
                </a:solidFill>
              </a:rPr>
              <a:t>Tutor</a:t>
            </a:r>
          </a:p>
          <a:p>
            <a:pPr marL="0" indent="0" algn="ctr">
              <a:buNone/>
            </a:pPr>
            <a:r>
              <a:rPr lang="it-IT" b="1" dirty="0" smtClean="0">
                <a:solidFill>
                  <a:srgbClr val="0033CC"/>
                </a:solidFill>
              </a:rPr>
              <a:t>Dirigente Scolastico</a:t>
            </a:r>
          </a:p>
          <a:p>
            <a:pPr marL="0" indent="0" algn="ctr">
              <a:buNone/>
            </a:pPr>
            <a:r>
              <a:rPr lang="it-IT" b="1" dirty="0" smtClean="0">
                <a:solidFill>
                  <a:srgbClr val="0033CC"/>
                </a:solidFill>
              </a:rPr>
              <a:t>Comitato di valutazione</a:t>
            </a:r>
            <a:endParaRPr lang="it-IT" b="1" dirty="0">
              <a:solidFill>
                <a:srgbClr val="0033CC"/>
              </a:solidFill>
            </a:endParaRPr>
          </a:p>
        </p:txBody>
      </p:sp>
      <p:sp>
        <p:nvSpPr>
          <p:cNvPr id="2" name="Segnaposto numero diapositiva 1"/>
          <p:cNvSpPr>
            <a:spLocks noGrp="1"/>
          </p:cNvSpPr>
          <p:nvPr>
            <p:ph type="sldNum" sz="quarter" idx="12"/>
          </p:nvPr>
        </p:nvSpPr>
        <p:spPr/>
        <p:txBody>
          <a:bodyPr/>
          <a:lstStyle/>
          <a:p>
            <a:pPr>
              <a:defRPr/>
            </a:pPr>
            <a:fld id="{239E3C55-9984-4187-B476-054C65946440}" type="slidenum">
              <a:rPr lang="it-IT" smtClean="0"/>
              <a:pPr>
                <a:defRPr/>
              </a:pPr>
              <a:t>14</a:t>
            </a:fld>
            <a:endParaRPr lang="it-IT"/>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1643050"/>
            <a:ext cx="8401080" cy="3554419"/>
          </a:xfrm>
          <a:solidFill>
            <a:srgbClr val="CCFFFF"/>
          </a:solidFill>
        </p:spPr>
        <p:txBody>
          <a:bodyPr/>
          <a:lstStyle/>
          <a:p>
            <a:pPr algn="ctr">
              <a:buNone/>
            </a:pPr>
            <a:r>
              <a:rPr lang="it-IT" b="1" dirty="0" smtClean="0"/>
              <a:t>    </a:t>
            </a:r>
            <a:r>
              <a:rPr lang="it-IT" sz="3600" b="1" dirty="0">
                <a:solidFill>
                  <a:srgbClr val="FF0000"/>
                </a:solidFill>
                <a:latin typeface="Algerian" panose="04020705040A02060702" pitchFamily="82" charset="0"/>
              </a:rPr>
              <a:t>Riepilogo generale </a:t>
            </a:r>
          </a:p>
          <a:p>
            <a:pPr algn="ctr">
              <a:buNone/>
            </a:pPr>
            <a:endParaRPr lang="it-IT" dirty="0" smtClean="0"/>
          </a:p>
          <a:p>
            <a:pPr algn="ctr">
              <a:buNone/>
            </a:pPr>
            <a:r>
              <a:rPr lang="it-IT" b="1" dirty="0" smtClean="0">
                <a:solidFill>
                  <a:srgbClr val="002060"/>
                </a:solidFill>
              </a:rPr>
              <a:t>delle attività e della documentazione</a:t>
            </a:r>
          </a:p>
          <a:p>
            <a:pPr algn="ctr">
              <a:buNone/>
            </a:pPr>
            <a:r>
              <a:rPr lang="it-IT" b="1" i="1" smtClean="0">
                <a:solidFill>
                  <a:srgbClr val="002060"/>
                </a:solidFill>
              </a:rPr>
              <a:t>( work in progress???) </a:t>
            </a:r>
            <a:endParaRPr lang="it-IT" b="1" i="1" dirty="0" smtClean="0">
              <a:solidFill>
                <a:srgbClr val="002060"/>
              </a:solidFill>
            </a:endParaRPr>
          </a:p>
          <a:p>
            <a:pPr>
              <a:buNone/>
            </a:pPr>
            <a:endParaRPr lang="it-IT"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15</a:t>
            </a:fld>
            <a:endParaRPr lang="it-IT"/>
          </a:p>
        </p:txBody>
      </p:sp>
    </p:spTree>
    <p:extLst>
      <p:ext uri="{BB962C8B-B14F-4D97-AF65-F5344CB8AC3E}">
        <p14:creationId xmlns:p14="http://schemas.microsoft.com/office/powerpoint/2010/main" val="56326973"/>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CCFFFF"/>
          </a:solidFill>
        </p:spPr>
        <p:txBody>
          <a:bodyPr/>
          <a:lstStyle/>
          <a:p>
            <a:r>
              <a:rPr lang="it-IT" b="1" dirty="0" smtClean="0">
                <a:solidFill>
                  <a:srgbClr val="FF0000"/>
                </a:solidFill>
              </a:rPr>
              <a:t>Bilancio Iniziale delle Competenze</a:t>
            </a:r>
            <a:endParaRPr lang="it-IT" dirty="0">
              <a:solidFill>
                <a:srgbClr val="FF0000"/>
              </a:solidFill>
            </a:endParaRPr>
          </a:p>
        </p:txBody>
      </p:sp>
      <p:sp>
        <p:nvSpPr>
          <p:cNvPr id="3" name="Segnaposto contenuto 2"/>
          <p:cNvSpPr>
            <a:spLocks noGrp="1"/>
          </p:cNvSpPr>
          <p:nvPr>
            <p:ph idx="1"/>
          </p:nvPr>
        </p:nvSpPr>
        <p:spPr/>
        <p:txBody>
          <a:bodyPr/>
          <a:lstStyle/>
          <a:p>
            <a:pPr algn="ctr">
              <a:buNone/>
            </a:pPr>
            <a:r>
              <a:rPr lang="it-IT" b="1" i="1" dirty="0" smtClean="0">
                <a:solidFill>
                  <a:srgbClr val="002060"/>
                </a:solidFill>
              </a:rPr>
              <a:t>Una volta compilato, anche offline, va caricato in piattaforma e inviato. </a:t>
            </a:r>
          </a:p>
          <a:p>
            <a:pPr algn="ctr">
              <a:buNone/>
            </a:pPr>
            <a:r>
              <a:rPr lang="it-IT" b="1" i="1" dirty="0" smtClean="0">
                <a:solidFill>
                  <a:srgbClr val="002060"/>
                </a:solidFill>
              </a:rPr>
              <a:t>Può essere stampato </a:t>
            </a:r>
          </a:p>
          <a:p>
            <a:pPr algn="ctr">
              <a:buNone/>
            </a:pPr>
            <a:r>
              <a:rPr lang="it-IT" b="1" i="1" dirty="0" smtClean="0">
                <a:solidFill>
                  <a:srgbClr val="002060"/>
                </a:solidFill>
              </a:rPr>
              <a:t>(lo trovate, una volta inviato, nella sezione ESPORTA PDF della piattaforma)</a:t>
            </a:r>
            <a:endParaRPr lang="it-IT" b="1" i="1"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16</a:t>
            </a:fld>
            <a:endParaRPr lang="it-IT"/>
          </a:p>
        </p:txBody>
      </p:sp>
    </p:spTree>
    <p:extLst>
      <p:ext uri="{BB962C8B-B14F-4D97-AF65-F5344CB8AC3E}">
        <p14:creationId xmlns:p14="http://schemas.microsoft.com/office/powerpoint/2010/main" val="354523927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CCFFFF"/>
          </a:solidFill>
        </p:spPr>
        <p:txBody>
          <a:bodyPr/>
          <a:lstStyle/>
          <a:p>
            <a:r>
              <a:rPr lang="it-IT" sz="3600" b="1" dirty="0">
                <a:solidFill>
                  <a:srgbClr val="FF0000"/>
                </a:solidFill>
                <a:latin typeface="Algerian" panose="04020705040A02060702" pitchFamily="82" charset="0"/>
                <a:ea typeface="+mn-ea"/>
                <a:cs typeface="+mn-cs"/>
              </a:rPr>
              <a:t>Patto Formativo</a:t>
            </a:r>
            <a:br>
              <a:rPr lang="it-IT" sz="3600" b="1" dirty="0">
                <a:solidFill>
                  <a:srgbClr val="FF0000"/>
                </a:solidFill>
                <a:latin typeface="Algerian" panose="04020705040A02060702" pitchFamily="82" charset="0"/>
                <a:ea typeface="+mn-ea"/>
                <a:cs typeface="+mn-cs"/>
              </a:rPr>
            </a:br>
            <a:r>
              <a:rPr lang="it-IT" sz="3600" b="1" dirty="0">
                <a:solidFill>
                  <a:srgbClr val="FF0000"/>
                </a:solidFill>
                <a:latin typeface="Algerian" panose="04020705040A02060702" pitchFamily="82" charset="0"/>
                <a:ea typeface="+mn-ea"/>
                <a:cs typeface="+mn-cs"/>
              </a:rPr>
              <a:t>con il DS</a:t>
            </a:r>
          </a:p>
        </p:txBody>
      </p:sp>
      <p:sp>
        <p:nvSpPr>
          <p:cNvPr id="3" name="Segnaposto contenuto 2"/>
          <p:cNvSpPr>
            <a:spLocks noGrp="1"/>
          </p:cNvSpPr>
          <p:nvPr>
            <p:ph idx="1"/>
          </p:nvPr>
        </p:nvSpPr>
        <p:spPr>
          <a:xfrm>
            <a:off x="457200" y="3143248"/>
            <a:ext cx="8229600" cy="2982915"/>
          </a:xfrm>
        </p:spPr>
        <p:txBody>
          <a:bodyPr/>
          <a:lstStyle/>
          <a:p>
            <a:pPr algn="ctr">
              <a:buNone/>
            </a:pPr>
            <a:r>
              <a:rPr lang="it-IT" dirty="0" smtClean="0"/>
              <a:t>   </a:t>
            </a:r>
            <a:r>
              <a:rPr lang="it-IT" b="1" dirty="0" smtClean="0">
                <a:solidFill>
                  <a:srgbClr val="002060"/>
                </a:solidFill>
              </a:rPr>
              <a:t>Il patto NON VA IN PIATTAFORMA, ma semplicemente protocollato in segreteria e inserito nel fascicolo</a:t>
            </a:r>
            <a:endParaRPr lang="it-IT" b="1"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17</a:t>
            </a:fld>
            <a:endParaRPr lang="it-IT"/>
          </a:p>
        </p:txBody>
      </p:sp>
    </p:spTree>
    <p:extLst>
      <p:ext uri="{BB962C8B-B14F-4D97-AF65-F5344CB8AC3E}">
        <p14:creationId xmlns:p14="http://schemas.microsoft.com/office/powerpoint/2010/main" val="3354388021"/>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CCFFFF"/>
          </a:solidFill>
        </p:spPr>
        <p:txBody>
          <a:bodyPr/>
          <a:lstStyle/>
          <a:p>
            <a:r>
              <a:rPr lang="it-IT" sz="3600" b="1" dirty="0">
                <a:solidFill>
                  <a:srgbClr val="FF0000"/>
                </a:solidFill>
                <a:latin typeface="Algerian" panose="04020705040A02060702" pitchFamily="82" charset="0"/>
                <a:ea typeface="+mn-ea"/>
                <a:cs typeface="+mn-cs"/>
              </a:rPr>
              <a:t>Attività in Piattaforma</a:t>
            </a:r>
          </a:p>
        </p:txBody>
      </p:sp>
      <p:sp>
        <p:nvSpPr>
          <p:cNvPr id="3" name="Segnaposto contenuto 2"/>
          <p:cNvSpPr>
            <a:spLocks noGrp="1"/>
          </p:cNvSpPr>
          <p:nvPr>
            <p:ph idx="1"/>
          </p:nvPr>
        </p:nvSpPr>
        <p:spPr/>
        <p:txBody>
          <a:bodyPr/>
          <a:lstStyle/>
          <a:p>
            <a:pPr algn="ctr">
              <a:buNone/>
            </a:pPr>
            <a:r>
              <a:rPr lang="it-IT" b="1" dirty="0" smtClean="0">
                <a:solidFill>
                  <a:srgbClr val="002060"/>
                </a:solidFill>
              </a:rPr>
              <a:t>    In piattaforma NON ESISTE alcun timer che conteggi il tempo trascorso ad essa collegati. Quindi saranno calcolate sempre 20 ore, </a:t>
            </a:r>
          </a:p>
          <a:p>
            <a:pPr algn="ctr">
              <a:buNone/>
            </a:pPr>
            <a:r>
              <a:rPr lang="it-IT" b="1" dirty="0" smtClean="0">
                <a:solidFill>
                  <a:srgbClr val="002060"/>
                </a:solidFill>
              </a:rPr>
              <a:t>di cui</a:t>
            </a:r>
          </a:p>
          <a:p>
            <a:pPr algn="ctr">
              <a:buNone/>
            </a:pPr>
            <a:r>
              <a:rPr lang="it-IT" b="1" dirty="0" smtClean="0">
                <a:solidFill>
                  <a:srgbClr val="002060"/>
                </a:solidFill>
              </a:rPr>
              <a:t> 6 dedicate ai due bilanci(in ingresso e in uscita)</a:t>
            </a:r>
          </a:p>
          <a:p>
            <a:pPr algn="ctr">
              <a:buNone/>
            </a:pPr>
            <a:r>
              <a:rPr lang="it-IT" b="1" dirty="0" smtClean="0">
                <a:solidFill>
                  <a:srgbClr val="002060"/>
                </a:solidFill>
              </a:rPr>
              <a:t>14 ore per il caricamento di tutti gli altri materiali</a:t>
            </a:r>
          </a:p>
          <a:p>
            <a:pPr>
              <a:buNone/>
            </a:pPr>
            <a:endParaRPr lang="it-IT"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18</a:t>
            </a:fld>
            <a:endParaRPr lang="it-IT"/>
          </a:p>
        </p:txBody>
      </p:sp>
    </p:spTree>
    <p:extLst>
      <p:ext uri="{BB962C8B-B14F-4D97-AF65-F5344CB8AC3E}">
        <p14:creationId xmlns:p14="http://schemas.microsoft.com/office/powerpoint/2010/main" val="4096236078"/>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a:solidFill>
            <a:srgbClr val="CCFFFF"/>
          </a:solidFill>
        </p:spPr>
        <p:txBody>
          <a:bodyPr/>
          <a:lstStyle/>
          <a:p>
            <a:r>
              <a:rPr lang="it-IT" b="1" dirty="0" smtClean="0">
                <a:solidFill>
                  <a:srgbClr val="FF0000"/>
                </a:solidFill>
              </a:rPr>
              <a:t/>
            </a:r>
            <a:br>
              <a:rPr lang="it-IT" b="1" dirty="0" smtClean="0">
                <a:solidFill>
                  <a:srgbClr val="FF0000"/>
                </a:solidFill>
              </a:rPr>
            </a:br>
            <a:r>
              <a:rPr lang="it-IT" sz="3600" b="1" dirty="0">
                <a:solidFill>
                  <a:srgbClr val="FF0000"/>
                </a:solidFill>
                <a:latin typeface="Algerian" panose="04020705040A02060702" pitchFamily="82" charset="0"/>
                <a:ea typeface="+mn-ea"/>
                <a:cs typeface="+mn-cs"/>
              </a:rPr>
              <a:t>Inserire in Piattaforma</a:t>
            </a:r>
            <a:br>
              <a:rPr lang="it-IT" sz="3600" b="1" dirty="0">
                <a:solidFill>
                  <a:srgbClr val="FF0000"/>
                </a:solidFill>
                <a:latin typeface="Algerian" panose="04020705040A02060702" pitchFamily="82" charset="0"/>
                <a:ea typeface="+mn-ea"/>
                <a:cs typeface="+mn-cs"/>
              </a:rPr>
            </a:br>
            <a:r>
              <a:rPr lang="it-IT" sz="3600" b="1" dirty="0">
                <a:solidFill>
                  <a:srgbClr val="FF0000"/>
                </a:solidFill>
                <a:latin typeface="Algerian" panose="04020705040A02060702" pitchFamily="82" charset="0"/>
                <a:ea typeface="+mn-ea"/>
                <a:cs typeface="+mn-cs"/>
              </a:rPr>
              <a:t> </a:t>
            </a:r>
          </a:p>
        </p:txBody>
      </p:sp>
      <p:sp>
        <p:nvSpPr>
          <p:cNvPr id="3" name="Segnaposto contenuto 2"/>
          <p:cNvSpPr>
            <a:spLocks noGrp="1"/>
          </p:cNvSpPr>
          <p:nvPr>
            <p:ph idx="1"/>
          </p:nvPr>
        </p:nvSpPr>
        <p:spPr>
          <a:xfrm>
            <a:off x="785786" y="2571744"/>
            <a:ext cx="7901014" cy="3554419"/>
          </a:xfrm>
        </p:spPr>
        <p:txBody>
          <a:bodyPr/>
          <a:lstStyle/>
          <a:p>
            <a:r>
              <a:rPr lang="it-IT" sz="2400" b="1" dirty="0" smtClean="0">
                <a:solidFill>
                  <a:srgbClr val="FF0000"/>
                </a:solidFill>
              </a:rPr>
              <a:t>Curriculum Formativo</a:t>
            </a:r>
            <a:br>
              <a:rPr lang="it-IT" sz="2400" b="1" dirty="0" smtClean="0">
                <a:solidFill>
                  <a:srgbClr val="FF0000"/>
                </a:solidFill>
              </a:rPr>
            </a:br>
            <a:r>
              <a:rPr lang="it-IT" sz="2400" b="1" i="1" dirty="0" smtClean="0">
                <a:solidFill>
                  <a:srgbClr val="002060"/>
                </a:solidFill>
              </a:rPr>
              <a:t>da una a 5 esperienze che hanno inciso significativamente sul vostro modo di insegnare: </a:t>
            </a:r>
            <a:r>
              <a:rPr lang="it-IT" sz="2400" b="1" dirty="0" smtClean="0">
                <a:solidFill>
                  <a:srgbClr val="002060"/>
                </a:solidFill>
              </a:rPr>
              <a:t>NON SI INVIA, ma si salva soltanto</a:t>
            </a:r>
          </a:p>
          <a:p>
            <a:pPr algn="just"/>
            <a:r>
              <a:rPr lang="it-IT" sz="2400" b="1" dirty="0" smtClean="0">
                <a:solidFill>
                  <a:srgbClr val="FF0000"/>
                </a:solidFill>
              </a:rPr>
              <a:t>2 ATTIVITÀ</a:t>
            </a:r>
            <a:r>
              <a:rPr lang="it-IT" sz="2400" b="1" dirty="0" smtClean="0">
                <a:solidFill>
                  <a:srgbClr val="002060"/>
                </a:solidFill>
              </a:rPr>
              <a:t>, di cui almeno una svolta in </a:t>
            </a:r>
            <a:r>
              <a:rPr lang="it-IT" sz="2400" b="1" dirty="0" err="1" smtClean="0">
                <a:solidFill>
                  <a:srgbClr val="002060"/>
                </a:solidFill>
              </a:rPr>
              <a:t>peer</a:t>
            </a:r>
            <a:r>
              <a:rPr lang="it-IT" sz="2400" b="1" dirty="0" smtClean="0">
                <a:solidFill>
                  <a:srgbClr val="002060"/>
                </a:solidFill>
              </a:rPr>
              <a:t> </a:t>
            </a:r>
            <a:r>
              <a:rPr lang="it-IT" sz="2400" b="1" dirty="0" err="1" smtClean="0">
                <a:solidFill>
                  <a:srgbClr val="002060"/>
                </a:solidFill>
              </a:rPr>
              <a:t>to</a:t>
            </a:r>
            <a:r>
              <a:rPr lang="it-IT" sz="2400" b="1" dirty="0" smtClean="0">
                <a:solidFill>
                  <a:srgbClr val="002060"/>
                </a:solidFill>
              </a:rPr>
              <a:t> </a:t>
            </a:r>
            <a:r>
              <a:rPr lang="it-IT" sz="2400" b="1" dirty="0" err="1" smtClean="0">
                <a:solidFill>
                  <a:srgbClr val="002060"/>
                </a:solidFill>
              </a:rPr>
              <a:t>peer</a:t>
            </a:r>
            <a:r>
              <a:rPr lang="it-IT" sz="2400" b="1" dirty="0" smtClean="0">
                <a:solidFill>
                  <a:srgbClr val="002060"/>
                </a:solidFill>
              </a:rPr>
              <a:t>. Non si specifica di quante ore né quale deve essere la suddivisione delle ore. Quali attività? Anche qui massima libertà di scelta. Le riflessioni sono obbligatorie, sia quella sulla progettazione sia quelle sull'attività</a:t>
            </a:r>
            <a:endParaRPr lang="it-IT" sz="2400" b="1"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19</a:t>
            </a:fld>
            <a:endParaRPr lang="it-IT"/>
          </a:p>
        </p:txBody>
      </p:sp>
    </p:spTree>
    <p:extLst>
      <p:ext uri="{BB962C8B-B14F-4D97-AF65-F5344CB8AC3E}">
        <p14:creationId xmlns:p14="http://schemas.microsoft.com/office/powerpoint/2010/main" val="247097671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it-IT" dirty="0" smtClean="0">
                <a:solidFill>
                  <a:srgbClr val="002060"/>
                </a:solidFill>
                <a:latin typeface="Algerian" panose="04020705040A02060702" pitchFamily="82" charset="0"/>
              </a:rPr>
              <a:t>Fasi </a:t>
            </a:r>
            <a:r>
              <a:rPr lang="it-IT" dirty="0" err="1" smtClean="0">
                <a:solidFill>
                  <a:srgbClr val="002060"/>
                </a:solidFill>
                <a:latin typeface="Algerian" panose="04020705040A02060702" pitchFamily="82" charset="0"/>
              </a:rPr>
              <a:t>dell’attivita’</a:t>
            </a:r>
            <a:endParaRPr lang="it-IT"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7560995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lstStyle/>
          <a:p>
            <a:endParaRPr lang="it-IT" dirty="0" smtClean="0"/>
          </a:p>
          <a:p>
            <a:endParaRPr lang="it-IT" dirty="0"/>
          </a:p>
          <a:p>
            <a:r>
              <a:rPr lang="it-IT" dirty="0" smtClean="0">
                <a:solidFill>
                  <a:srgbClr val="002060"/>
                </a:solidFill>
              </a:rPr>
              <a:t>I materiali prodotti durante i laboratori </a:t>
            </a:r>
            <a:r>
              <a:rPr lang="it-IT" b="1" dirty="0" smtClean="0">
                <a:solidFill>
                  <a:srgbClr val="002060"/>
                </a:solidFill>
              </a:rPr>
              <a:t>NON VANNO CARICATI SU INDIRE</a:t>
            </a:r>
            <a:r>
              <a:rPr lang="it-IT" dirty="0" smtClean="0">
                <a:solidFill>
                  <a:srgbClr val="002060"/>
                </a:solidFill>
              </a:rPr>
              <a:t>. </a:t>
            </a:r>
          </a:p>
          <a:p>
            <a:r>
              <a:rPr lang="it-IT" b="1" dirty="0" smtClean="0">
                <a:solidFill>
                  <a:srgbClr val="002060"/>
                </a:solidFill>
              </a:rPr>
              <a:t>Peer to </a:t>
            </a:r>
            <a:r>
              <a:rPr lang="it-IT" b="1" dirty="0" err="1" smtClean="0">
                <a:solidFill>
                  <a:srgbClr val="002060"/>
                </a:solidFill>
              </a:rPr>
              <a:t>peer</a:t>
            </a:r>
            <a:r>
              <a:rPr lang="it-IT" b="1" dirty="0" smtClean="0">
                <a:solidFill>
                  <a:srgbClr val="002060"/>
                </a:solidFill>
              </a:rPr>
              <a:t>:</a:t>
            </a:r>
            <a:r>
              <a:rPr lang="it-IT" dirty="0" smtClean="0">
                <a:solidFill>
                  <a:srgbClr val="002060"/>
                </a:solidFill>
              </a:rPr>
              <a:t> le </a:t>
            </a:r>
            <a:r>
              <a:rPr lang="it-IT" b="1" dirty="0" smtClean="0">
                <a:solidFill>
                  <a:srgbClr val="002060"/>
                </a:solidFill>
              </a:rPr>
              <a:t>griglie di osservazione</a:t>
            </a:r>
            <a:r>
              <a:rPr lang="it-IT" dirty="0" smtClean="0">
                <a:solidFill>
                  <a:srgbClr val="002060"/>
                </a:solidFill>
              </a:rPr>
              <a:t>  NON vanno in piattaforma INDIRE.</a:t>
            </a:r>
          </a:p>
          <a:p>
            <a:endParaRPr lang="it-IT" dirty="0" smtClean="0"/>
          </a:p>
          <a:p>
            <a:endParaRPr lang="it-IT" dirty="0" smtClean="0"/>
          </a:p>
          <a:p>
            <a:pPr marL="0" indent="0">
              <a:buNone/>
            </a:pPr>
            <a:endParaRPr lang="it-IT"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20</a:t>
            </a:fld>
            <a:endParaRPr lang="it-IT"/>
          </a:p>
        </p:txBody>
      </p:sp>
    </p:spTree>
    <p:extLst>
      <p:ext uri="{BB962C8B-B14F-4D97-AF65-F5344CB8AC3E}">
        <p14:creationId xmlns:p14="http://schemas.microsoft.com/office/powerpoint/2010/main" val="307526930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1142984"/>
            <a:ext cx="8229600" cy="4572032"/>
          </a:xfrm>
        </p:spPr>
        <p:txBody>
          <a:bodyPr/>
          <a:lstStyle/>
          <a:p>
            <a:pPr algn="just">
              <a:buNone/>
            </a:pPr>
            <a:r>
              <a:rPr lang="it-IT" dirty="0" smtClean="0"/>
              <a:t>	</a:t>
            </a:r>
            <a:r>
              <a:rPr lang="it-IT" b="1" dirty="0" smtClean="0">
                <a:solidFill>
                  <a:srgbClr val="FF0000"/>
                </a:solidFill>
              </a:rPr>
              <a:t>L’attività P2P va relazionata, come da dettato normativo (comma 2 art.9 D.M. n.850). </a:t>
            </a:r>
          </a:p>
          <a:p>
            <a:pPr algn="just">
              <a:buNone/>
            </a:pPr>
            <a:r>
              <a:rPr lang="it-IT" b="1" dirty="0" smtClean="0">
                <a:solidFill>
                  <a:srgbClr val="FF0000"/>
                </a:solidFill>
              </a:rPr>
              <a:t>COME?</a:t>
            </a:r>
          </a:p>
          <a:p>
            <a:pPr algn="just">
              <a:buNone/>
            </a:pPr>
            <a:r>
              <a:rPr lang="it-IT" b="1" dirty="0" smtClean="0">
                <a:solidFill>
                  <a:srgbClr val="002060"/>
                </a:solidFill>
              </a:rPr>
              <a:t>	La compilazione del registro P2P è uno dei modi più semplici e immediati per relazionare tale attività. </a:t>
            </a:r>
          </a:p>
          <a:p>
            <a:pPr algn="just">
              <a:buNone/>
            </a:pPr>
            <a:r>
              <a:rPr lang="it-IT" b="1" dirty="0" smtClean="0">
                <a:solidFill>
                  <a:srgbClr val="002060"/>
                </a:solidFill>
              </a:rPr>
              <a:t>	Se poi aggiungiamo al registro quanto inserito in piattaforma (visto che almeno una delle due attività deve essere in P2P), potrebbe bastare</a:t>
            </a:r>
            <a:r>
              <a:rPr lang="it-IT" dirty="0" smtClean="0"/>
              <a:t>. </a:t>
            </a:r>
          </a:p>
          <a:p>
            <a:pPr>
              <a:buNone/>
            </a:pPr>
            <a:endParaRPr lang="it-IT"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21</a:t>
            </a:fld>
            <a:endParaRPr lang="it-IT"/>
          </a:p>
        </p:txBody>
      </p:sp>
    </p:spTree>
    <p:extLst>
      <p:ext uri="{BB962C8B-B14F-4D97-AF65-F5344CB8AC3E}">
        <p14:creationId xmlns:p14="http://schemas.microsoft.com/office/powerpoint/2010/main" val="1166517376"/>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57232"/>
            <a:ext cx="8229600" cy="5268931"/>
          </a:xfrm>
        </p:spPr>
        <p:txBody>
          <a:bodyPr/>
          <a:lstStyle/>
          <a:p>
            <a:pPr algn="just">
              <a:buNone/>
            </a:pPr>
            <a:r>
              <a:rPr lang="it-IT" dirty="0" smtClean="0"/>
              <a:t>	</a:t>
            </a:r>
            <a:r>
              <a:rPr lang="it-IT" dirty="0" smtClean="0">
                <a:solidFill>
                  <a:srgbClr val="002060"/>
                </a:solidFill>
              </a:rPr>
              <a:t>Per quanto riguarda proprio il </a:t>
            </a:r>
            <a:r>
              <a:rPr lang="it-IT" b="1" dirty="0" smtClean="0">
                <a:solidFill>
                  <a:srgbClr val="002060"/>
                </a:solidFill>
              </a:rPr>
              <a:t>dossier finale</a:t>
            </a:r>
            <a:r>
              <a:rPr lang="it-IT" dirty="0" smtClean="0">
                <a:solidFill>
                  <a:srgbClr val="002060"/>
                </a:solidFill>
              </a:rPr>
              <a:t> da presentare al </a:t>
            </a:r>
            <a:r>
              <a:rPr lang="it-IT" b="1" dirty="0" smtClean="0">
                <a:solidFill>
                  <a:srgbClr val="002060"/>
                </a:solidFill>
              </a:rPr>
              <a:t>CDV</a:t>
            </a:r>
            <a:r>
              <a:rPr lang="it-IT" dirty="0" smtClean="0">
                <a:solidFill>
                  <a:srgbClr val="002060"/>
                </a:solidFill>
              </a:rPr>
              <a:t>, il </a:t>
            </a:r>
            <a:r>
              <a:rPr lang="it-IT" b="1" dirty="0" smtClean="0">
                <a:solidFill>
                  <a:srgbClr val="002060"/>
                </a:solidFill>
              </a:rPr>
              <a:t>portfolio</a:t>
            </a:r>
            <a:r>
              <a:rPr lang="it-IT" dirty="0" smtClean="0">
                <a:solidFill>
                  <a:srgbClr val="002060"/>
                </a:solidFill>
              </a:rPr>
              <a:t> potrà essere esportato come bozza in formato .pdf in ogni fase del lavoro ed esportato definitivamente, sempre in .pdf, quando saranno state completate tutte le attività obbligatorie</a:t>
            </a:r>
          </a:p>
          <a:p>
            <a:pPr>
              <a:buNone/>
            </a:pPr>
            <a:endParaRPr lang="it-IT"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22</a:t>
            </a:fld>
            <a:endParaRPr lang="it-IT"/>
          </a:p>
        </p:txBody>
      </p:sp>
    </p:spTree>
    <p:extLst>
      <p:ext uri="{BB962C8B-B14F-4D97-AF65-F5344CB8AC3E}">
        <p14:creationId xmlns:p14="http://schemas.microsoft.com/office/powerpoint/2010/main" val="2894606023"/>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8229600" cy="5664122"/>
          </a:xfrm>
        </p:spPr>
        <p:txBody>
          <a:bodyPr/>
          <a:lstStyle/>
          <a:p>
            <a:pPr algn="just">
              <a:buNone/>
            </a:pPr>
            <a:r>
              <a:rPr lang="it-IT" dirty="0" smtClean="0"/>
              <a:t>	</a:t>
            </a:r>
            <a:r>
              <a:rPr lang="it-IT" b="1" i="1" dirty="0" smtClean="0">
                <a:solidFill>
                  <a:srgbClr val="FF0000"/>
                </a:solidFill>
              </a:rPr>
              <a:t>Non tutte le attività svolte confluiscono automaticamente nel portfolio esportato in pdf ! </a:t>
            </a:r>
          </a:p>
          <a:p>
            <a:pPr algn="just">
              <a:buNone/>
            </a:pPr>
            <a:endParaRPr lang="it-IT" b="1" i="1" dirty="0" smtClean="0">
              <a:solidFill>
                <a:srgbClr val="FF0000"/>
              </a:solidFill>
            </a:endParaRPr>
          </a:p>
          <a:p>
            <a:pPr algn="just">
              <a:buNone/>
            </a:pPr>
            <a:r>
              <a:rPr lang="it-IT" dirty="0" smtClean="0"/>
              <a:t>	</a:t>
            </a:r>
            <a:r>
              <a:rPr lang="it-IT" b="1" dirty="0" smtClean="0">
                <a:solidFill>
                  <a:srgbClr val="002060"/>
                </a:solidFill>
              </a:rPr>
              <a:t>Per completare il dossier da consegnare al comitato di valutazione, occorre stampare anche i documenti .pdf relativi al bilancio delle competenze iniziali e il bilancio delle competenze finali e allegare i documenti di progettazione delle due attività didattiche </a:t>
            </a:r>
            <a:endParaRPr lang="it-IT" b="1"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23</a:t>
            </a:fld>
            <a:endParaRPr lang="it-IT"/>
          </a:p>
        </p:txBody>
      </p:sp>
    </p:spTree>
    <p:extLst>
      <p:ext uri="{BB962C8B-B14F-4D97-AF65-F5344CB8AC3E}">
        <p14:creationId xmlns:p14="http://schemas.microsoft.com/office/powerpoint/2010/main" val="259368756"/>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a:solidFill>
            <a:srgbClr val="CCFFFF"/>
          </a:solidFill>
        </p:spPr>
        <p:txBody>
          <a:bodyPr/>
          <a:lstStyle/>
          <a:p>
            <a:r>
              <a:rPr lang="it-IT" sz="2400" dirty="0" smtClean="0"/>
              <a:t/>
            </a:r>
            <a:br>
              <a:rPr lang="it-IT" sz="2400" dirty="0" smtClean="0"/>
            </a:br>
            <a:r>
              <a:rPr lang="it-IT" sz="2400" dirty="0" smtClean="0"/>
              <a:t/>
            </a:r>
            <a:br>
              <a:rPr lang="it-IT" sz="2400" dirty="0" smtClean="0"/>
            </a:br>
            <a:r>
              <a:rPr lang="it-IT" sz="3600" dirty="0">
                <a:solidFill>
                  <a:srgbClr val="002060"/>
                </a:solidFill>
                <a:latin typeface="Algerian" panose="04020705040A02060702" pitchFamily="82" charset="0"/>
                <a:ea typeface="+mn-ea"/>
                <a:cs typeface="+mn-cs"/>
              </a:rPr>
              <a:t>Ricapitolando … </a:t>
            </a:r>
            <a:r>
              <a:rPr lang="it-IT" sz="2400" dirty="0" smtClean="0"/>
              <a:t/>
            </a:r>
            <a:br>
              <a:rPr lang="it-IT" sz="2400" dirty="0" smtClean="0"/>
            </a:br>
            <a:endParaRPr lang="it-IT" dirty="0"/>
          </a:p>
        </p:txBody>
      </p:sp>
      <p:sp>
        <p:nvSpPr>
          <p:cNvPr id="3" name="Segnaposto contenuto 2"/>
          <p:cNvSpPr>
            <a:spLocks noGrp="1"/>
          </p:cNvSpPr>
          <p:nvPr>
            <p:ph idx="1"/>
          </p:nvPr>
        </p:nvSpPr>
        <p:spPr>
          <a:xfrm>
            <a:off x="179512" y="1071546"/>
            <a:ext cx="8784976" cy="5429288"/>
          </a:xfrm>
          <a:solidFill>
            <a:schemeClr val="bg1"/>
          </a:solidFill>
        </p:spPr>
        <p:txBody>
          <a:bodyPr/>
          <a:lstStyle/>
          <a:p>
            <a:pPr lvl="0">
              <a:buNone/>
            </a:pPr>
            <a:r>
              <a:rPr lang="it-IT" sz="2400" dirty="0" err="1" smtClean="0">
                <a:solidFill>
                  <a:srgbClr val="FF0000"/>
                </a:solidFill>
              </a:rPr>
              <a:t>…il</a:t>
            </a:r>
            <a:r>
              <a:rPr lang="it-IT" sz="2400" dirty="0" smtClean="0">
                <a:solidFill>
                  <a:srgbClr val="FF0000"/>
                </a:solidFill>
              </a:rPr>
              <a:t> </a:t>
            </a:r>
            <a:r>
              <a:rPr lang="it-IT" sz="2400" b="1" dirty="0" smtClean="0">
                <a:solidFill>
                  <a:srgbClr val="FF0000"/>
                </a:solidFill>
              </a:rPr>
              <a:t>dossier multimediale</a:t>
            </a:r>
            <a:r>
              <a:rPr lang="it-IT" sz="2400" dirty="0" smtClean="0">
                <a:solidFill>
                  <a:srgbClr val="FF0000"/>
                </a:solidFill>
              </a:rPr>
              <a:t> che la piattaforma consente di realizzare potrà contenere:</a:t>
            </a:r>
          </a:p>
          <a:p>
            <a:pPr lvl="0"/>
            <a:r>
              <a:rPr lang="it-IT" sz="2800" dirty="0" smtClean="0">
                <a:solidFill>
                  <a:srgbClr val="002060"/>
                </a:solidFill>
              </a:rPr>
              <a:t>il </a:t>
            </a:r>
            <a:r>
              <a:rPr lang="it-IT" sz="2800" b="1" dirty="0" smtClean="0">
                <a:solidFill>
                  <a:srgbClr val="002060"/>
                </a:solidFill>
              </a:rPr>
              <a:t>portfolio completo</a:t>
            </a:r>
            <a:r>
              <a:rPr lang="it-IT" sz="2800" dirty="0" smtClean="0">
                <a:solidFill>
                  <a:srgbClr val="002060"/>
                </a:solidFill>
              </a:rPr>
              <a:t> (in formato .pdf – contiene curriculum formativo, riflessioni sulla progettazione e sulla realizzazione delle due attività)</a:t>
            </a:r>
          </a:p>
          <a:p>
            <a:pPr lvl="0"/>
            <a:r>
              <a:rPr lang="it-IT" sz="2800" dirty="0" smtClean="0">
                <a:solidFill>
                  <a:srgbClr val="002060"/>
                </a:solidFill>
              </a:rPr>
              <a:t>il</a:t>
            </a:r>
            <a:r>
              <a:rPr lang="it-IT" sz="2800" b="1" dirty="0" smtClean="0">
                <a:solidFill>
                  <a:srgbClr val="002060"/>
                </a:solidFill>
              </a:rPr>
              <a:t> bilancio delle competenze in entrata</a:t>
            </a:r>
            <a:r>
              <a:rPr lang="it-IT" sz="2800" dirty="0" smtClean="0">
                <a:solidFill>
                  <a:srgbClr val="002060"/>
                </a:solidFill>
              </a:rPr>
              <a:t> (in formato .pdf)</a:t>
            </a:r>
          </a:p>
          <a:p>
            <a:pPr lvl="0"/>
            <a:r>
              <a:rPr lang="it-IT" sz="2800" dirty="0" smtClean="0">
                <a:solidFill>
                  <a:srgbClr val="002060"/>
                </a:solidFill>
              </a:rPr>
              <a:t>il </a:t>
            </a:r>
            <a:r>
              <a:rPr lang="it-IT" sz="2800" b="1" dirty="0" smtClean="0">
                <a:solidFill>
                  <a:srgbClr val="002060"/>
                </a:solidFill>
              </a:rPr>
              <a:t>bilancio delle competenze in uscita</a:t>
            </a:r>
            <a:r>
              <a:rPr lang="it-IT" sz="2800" dirty="0" smtClean="0">
                <a:solidFill>
                  <a:srgbClr val="002060"/>
                </a:solidFill>
              </a:rPr>
              <a:t> (in formato .pdf)</a:t>
            </a:r>
          </a:p>
          <a:p>
            <a:pPr lvl="0"/>
            <a:r>
              <a:rPr lang="it-IT" sz="2800" dirty="0" smtClean="0">
                <a:solidFill>
                  <a:srgbClr val="002060"/>
                </a:solidFill>
              </a:rPr>
              <a:t>i due documenti di </a:t>
            </a:r>
            <a:r>
              <a:rPr lang="it-IT" sz="2800" b="1" dirty="0" smtClean="0">
                <a:solidFill>
                  <a:srgbClr val="002060"/>
                </a:solidFill>
              </a:rPr>
              <a:t>progettazione</a:t>
            </a:r>
            <a:r>
              <a:rPr lang="it-IT" sz="2800" dirty="0" smtClean="0">
                <a:solidFill>
                  <a:srgbClr val="002060"/>
                </a:solidFill>
              </a:rPr>
              <a:t> delle due</a:t>
            </a:r>
            <a:r>
              <a:rPr lang="it-IT" sz="2800" b="1" dirty="0" smtClean="0">
                <a:solidFill>
                  <a:srgbClr val="002060"/>
                </a:solidFill>
              </a:rPr>
              <a:t> attività didattiche</a:t>
            </a:r>
            <a:r>
              <a:rPr lang="it-IT" sz="2800" dirty="0" smtClean="0">
                <a:solidFill>
                  <a:srgbClr val="002060"/>
                </a:solidFill>
              </a:rPr>
              <a:t> </a:t>
            </a:r>
          </a:p>
          <a:p>
            <a:pPr lvl="0"/>
            <a:r>
              <a:rPr lang="it-IT" sz="2800" dirty="0" smtClean="0">
                <a:solidFill>
                  <a:srgbClr val="002060"/>
                </a:solidFill>
              </a:rPr>
              <a:t>le </a:t>
            </a:r>
            <a:r>
              <a:rPr lang="it-IT" sz="2800" b="1" dirty="0" smtClean="0">
                <a:solidFill>
                  <a:srgbClr val="002060"/>
                </a:solidFill>
              </a:rPr>
              <a:t>due pagine multimediali di presentazione</a:t>
            </a:r>
            <a:r>
              <a:rPr lang="it-IT" sz="2800" dirty="0" smtClean="0">
                <a:solidFill>
                  <a:srgbClr val="002060"/>
                </a:solidFill>
              </a:rPr>
              <a:t> delle </a:t>
            </a:r>
            <a:r>
              <a:rPr lang="it-IT" sz="2800" b="1" dirty="0" smtClean="0">
                <a:solidFill>
                  <a:srgbClr val="002060"/>
                </a:solidFill>
              </a:rPr>
              <a:t>due attività didattiche</a:t>
            </a:r>
            <a:r>
              <a:rPr lang="it-IT" sz="2800" dirty="0" smtClean="0">
                <a:solidFill>
                  <a:srgbClr val="002060"/>
                </a:solidFill>
              </a:rPr>
              <a:t> realizzate</a:t>
            </a:r>
            <a:endParaRPr lang="it-IT" sz="3600" dirty="0"/>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24</a:t>
            </a:fld>
            <a:endParaRPr lang="it-IT"/>
          </a:p>
        </p:txBody>
      </p:sp>
    </p:spTree>
    <p:extLst>
      <p:ext uri="{BB962C8B-B14F-4D97-AF65-F5344CB8AC3E}">
        <p14:creationId xmlns:p14="http://schemas.microsoft.com/office/powerpoint/2010/main" val="244557833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1628775"/>
            <a:ext cx="8229600" cy="4525963"/>
          </a:xfrm>
        </p:spPr>
        <p:txBody>
          <a:bodyPr rtlCol="0" anchor="ctr">
            <a:normAutofit/>
          </a:bodyPr>
          <a:lstStyle/>
          <a:p>
            <a:pPr marL="0" indent="0" algn="just" eaLnBrk="1" fontAlgn="auto" hangingPunct="1">
              <a:spcAft>
                <a:spcPts val="0"/>
              </a:spcAft>
              <a:buFont typeface="Arial" panose="020B0604020202020204" pitchFamily="34" charset="0"/>
              <a:buNone/>
              <a:defRPr/>
            </a:pPr>
            <a:r>
              <a:rPr lang="it-IT" sz="2000" i="1" dirty="0">
                <a:solidFill>
                  <a:srgbClr val="3333CC"/>
                </a:solidFill>
                <a:latin typeface="Arial Rounded MT Bold" panose="020F0704030504030204" pitchFamily="34" charset="0"/>
              </a:rPr>
              <a:t>La formazione in servizio è diventata obbligatoria con la Legge 107 del 2015. Essa è intesa come apprendimento permanente: una formazione continua che ha l’ambizione di sostenere il docente nel rafforzamento della sua professionalità, in considerazione delle trasformazioni in corso nel sistema scolastico d’istruzione. </a:t>
            </a:r>
            <a:endParaRPr lang="it-IT" sz="2000" i="1" dirty="0" smtClean="0">
              <a:solidFill>
                <a:srgbClr val="3333CC"/>
              </a:solidFill>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000" i="1" dirty="0">
                <a:solidFill>
                  <a:srgbClr val="3333CC"/>
                </a:solidFill>
                <a:latin typeface="Arial Rounded MT Bold" panose="020F0704030504030204" pitchFamily="34" charset="0"/>
              </a:rPr>
              <a:t>Partecipando alla progettazione delle attività formative nella propria scuola o a livello di rete, o ancora di più, scegliendo autonomamente azioni formative corrispondenti ai propri </a:t>
            </a:r>
            <a:r>
              <a:rPr lang="it-IT" sz="2000" i="1" dirty="0" smtClean="0">
                <a:solidFill>
                  <a:srgbClr val="3333CC"/>
                </a:solidFill>
                <a:latin typeface="Arial Rounded MT Bold" panose="020F0704030504030204" pitchFamily="34" charset="0"/>
              </a:rPr>
              <a:t>bisogni, a </a:t>
            </a:r>
            <a:r>
              <a:rPr lang="it-IT" sz="2000" i="1" dirty="0">
                <a:solidFill>
                  <a:srgbClr val="3333CC"/>
                </a:solidFill>
                <a:latin typeface="Arial Rounded MT Bold" panose="020F0704030504030204" pitchFamily="34" charset="0"/>
              </a:rPr>
              <a:t>questo proposito la recente carta del docente </a:t>
            </a:r>
            <a:r>
              <a:rPr lang="it-IT" sz="2000" i="1" dirty="0" smtClean="0">
                <a:solidFill>
                  <a:srgbClr val="3333CC"/>
                </a:solidFill>
                <a:latin typeface="Arial Rounded MT Bold" panose="020F0704030504030204" pitchFamily="34" charset="0"/>
              </a:rPr>
              <a:t> </a:t>
            </a:r>
            <a:r>
              <a:rPr lang="it-IT" sz="2000" i="1" dirty="0">
                <a:solidFill>
                  <a:srgbClr val="3333CC"/>
                </a:solidFill>
                <a:latin typeface="Arial Rounded MT Bold" panose="020F0704030504030204" pitchFamily="34" charset="0"/>
              </a:rPr>
              <a:t>consente la scelta autonoma di corsi di formazione, anche a pagamento, tra quelli organizzati dagli enti accreditati dal MIUR </a:t>
            </a:r>
            <a:r>
              <a:rPr lang="it-IT" sz="2000" i="1" dirty="0" smtClean="0">
                <a:solidFill>
                  <a:srgbClr val="3333CC"/>
                </a:solidFill>
                <a:latin typeface="Arial Rounded MT Bold" panose="020F0704030504030204" pitchFamily="34" charset="0"/>
              </a:rPr>
              <a:t>, il </a:t>
            </a:r>
            <a:r>
              <a:rPr lang="it-IT" sz="2000" i="1" dirty="0">
                <a:solidFill>
                  <a:srgbClr val="3333CC"/>
                </a:solidFill>
                <a:latin typeface="Arial Rounded MT Bold" panose="020F0704030504030204" pitchFamily="34" charset="0"/>
              </a:rPr>
              <a:t>docente può così definire </a:t>
            </a:r>
            <a:r>
              <a:rPr lang="it-IT" sz="2000" i="1" dirty="0" smtClean="0">
                <a:solidFill>
                  <a:srgbClr val="3333CC"/>
                </a:solidFill>
                <a:latin typeface="Arial Rounded MT Bold" panose="020F0704030504030204" pitchFamily="34" charset="0"/>
              </a:rPr>
              <a:t>il </a:t>
            </a:r>
            <a:r>
              <a:rPr lang="it-IT" sz="2000" i="1" dirty="0">
                <a:solidFill>
                  <a:srgbClr val="3333CC"/>
                </a:solidFill>
                <a:latin typeface="Arial Rounded MT Bold" panose="020F0704030504030204" pitchFamily="34" charset="0"/>
              </a:rPr>
              <a:t>proprio percorso formativo. </a:t>
            </a:r>
          </a:p>
        </p:txBody>
      </p:sp>
      <p:sp>
        <p:nvSpPr>
          <p:cNvPr id="4"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Bisogni formativi futuri</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30527431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ctr">
            <a:normAutofit/>
          </a:bodyPr>
          <a:lstStyle/>
          <a:p>
            <a:pPr marL="0" indent="0" eaLnBrk="1" fontAlgn="auto" hangingPunct="1">
              <a:spcAft>
                <a:spcPts val="0"/>
              </a:spcAft>
              <a:buFont typeface="Arial" panose="020B0604020202020204" pitchFamily="34" charset="0"/>
              <a:buNone/>
              <a:defRPr/>
            </a:pPr>
            <a:r>
              <a:rPr lang="it-IT" sz="2000" b="1" i="1" dirty="0">
                <a:solidFill>
                  <a:srgbClr val="3333CC"/>
                </a:solidFill>
                <a:latin typeface="Arial Rounded MT Bold" panose="020F0704030504030204" pitchFamily="34" charset="0"/>
              </a:rPr>
              <a:t>Il Ministero ha individuato 9 ambiti tematici entro cui dovranno essere progettare le azioni formative per il prossimo triennio (2016/19):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Autonomia </a:t>
            </a:r>
            <a:r>
              <a:rPr lang="it-IT" sz="2000" b="1" i="1" dirty="0">
                <a:solidFill>
                  <a:srgbClr val="3333CC"/>
                </a:solidFill>
                <a:latin typeface="Arial Rounded MT Bold" panose="020F0704030504030204" pitchFamily="34" charset="0"/>
              </a:rPr>
              <a:t>didattica e organizzativa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Valutazione </a:t>
            </a:r>
            <a:r>
              <a:rPr lang="it-IT" sz="2000" b="1" i="1" dirty="0">
                <a:solidFill>
                  <a:srgbClr val="3333CC"/>
                </a:solidFill>
                <a:latin typeface="Arial Rounded MT Bold" panose="020F0704030504030204" pitchFamily="34" charset="0"/>
              </a:rPr>
              <a:t>e miglioramento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Didattica </a:t>
            </a:r>
            <a:r>
              <a:rPr lang="it-IT" sz="2000" b="1" i="1" dirty="0">
                <a:solidFill>
                  <a:srgbClr val="3333CC"/>
                </a:solidFill>
                <a:latin typeface="Arial Rounded MT Bold" panose="020F0704030504030204" pitchFamily="34" charset="0"/>
              </a:rPr>
              <a:t>per competenze e innovazione metodologica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a:t>
            </a:r>
            <a:r>
              <a:rPr lang="it-IT" sz="2000" b="1" i="1" dirty="0">
                <a:solidFill>
                  <a:srgbClr val="3333CC"/>
                </a:solidFill>
                <a:latin typeface="Arial Rounded MT Bold" panose="020F0704030504030204" pitchFamily="34" charset="0"/>
              </a:rPr>
              <a:t>Alternanza scuola lavoro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a:t>
            </a:r>
            <a:r>
              <a:rPr lang="it-IT" sz="2000" b="1" i="1" dirty="0">
                <a:solidFill>
                  <a:srgbClr val="3333CC"/>
                </a:solidFill>
                <a:latin typeface="Arial Rounded MT Bold" panose="020F0704030504030204" pitchFamily="34" charset="0"/>
              </a:rPr>
              <a:t>Lingue straniere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a:t>
            </a:r>
            <a:r>
              <a:rPr lang="it-IT" sz="2000" b="1" i="1" dirty="0">
                <a:solidFill>
                  <a:srgbClr val="3333CC"/>
                </a:solidFill>
                <a:latin typeface="Arial Rounded MT Bold" panose="020F0704030504030204" pitchFamily="34" charset="0"/>
              </a:rPr>
              <a:t>Competenze digitali e nuovi ambienti per l’apprendimento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Cittadinanza</a:t>
            </a: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a:t>
            </a:r>
            <a:r>
              <a:rPr lang="it-IT" sz="2000" b="1" i="1" dirty="0">
                <a:solidFill>
                  <a:srgbClr val="3333CC"/>
                </a:solidFill>
                <a:latin typeface="Arial Rounded MT Bold" panose="020F0704030504030204" pitchFamily="34" charset="0"/>
              </a:rPr>
              <a:t>Inclusione </a:t>
            </a:r>
            <a:endParaRPr lang="it-IT" sz="2000" b="1" i="1" dirty="0" smtClean="0">
              <a:solidFill>
                <a:srgbClr val="3333CC"/>
              </a:solidFill>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2000" b="1" i="1" dirty="0" smtClean="0">
                <a:solidFill>
                  <a:srgbClr val="3333CC"/>
                </a:solidFill>
                <a:latin typeface="Arial Rounded MT Bold" panose="020F0704030504030204" pitchFamily="34" charset="0"/>
              </a:rPr>
              <a:t> </a:t>
            </a:r>
            <a:r>
              <a:rPr lang="it-IT" sz="2000" b="1" i="1" dirty="0">
                <a:solidFill>
                  <a:srgbClr val="3333CC"/>
                </a:solidFill>
                <a:latin typeface="Arial Rounded MT Bold" panose="020F0704030504030204" pitchFamily="34" charset="0"/>
              </a:rPr>
              <a:t>Coesione sociale e prevenzione del disagio</a:t>
            </a:r>
          </a:p>
        </p:txBody>
      </p:sp>
      <p:sp>
        <p:nvSpPr>
          <p:cNvPr id="4"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Bisogni formativi futuri</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270017135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ctr">
            <a:normAutofit/>
          </a:bodyPr>
          <a:lstStyle/>
          <a:p>
            <a:pPr marL="0" indent="0" eaLnBrk="1" fontAlgn="auto" hangingPunct="1">
              <a:spcAft>
                <a:spcPts val="0"/>
              </a:spcAft>
              <a:buFont typeface="Arial" panose="020B0604020202020204" pitchFamily="34" charset="0"/>
              <a:buNone/>
              <a:defRPr/>
            </a:pPr>
            <a:r>
              <a:rPr lang="it-IT" sz="24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Obiettivi</a:t>
            </a:r>
          </a:p>
          <a:p>
            <a:pPr marL="0" indent="0" algn="just" eaLnBrk="1" fontAlgn="auto" hangingPunct="1">
              <a:spcAft>
                <a:spcPts val="0"/>
              </a:spcAft>
              <a:buFont typeface="Arial" panose="020B0604020202020204" pitchFamily="34" charset="0"/>
              <a:buNone/>
              <a:defRPr/>
            </a:pPr>
            <a:r>
              <a:rPr lang="it-IT" sz="2400" b="1" i="1" dirty="0" smtClean="0">
                <a:solidFill>
                  <a:srgbClr val="002060"/>
                </a:solidFill>
                <a:latin typeface="Arial Rounded MT Bold" panose="020F0704030504030204" pitchFamily="34" charset="0"/>
              </a:rPr>
              <a:t>chiarire quali sono i contenuti che il MIUR ha indicato come oggetto delle attività formative per il prossimo triennio; analizzare i propri bisogni formativi; indirettamente stimolare, a livello di sistema, l’attivazione di azioni coerenti con i bisogni espressi.</a:t>
            </a:r>
          </a:p>
          <a:p>
            <a:pPr marL="0" indent="0" algn="just" eaLnBrk="1" fontAlgn="auto" hangingPunct="1">
              <a:spcAft>
                <a:spcPts val="0"/>
              </a:spcAft>
              <a:buFont typeface="Arial" panose="020B0604020202020204" pitchFamily="34" charset="0"/>
              <a:buNone/>
              <a:defRPr/>
            </a:pPr>
            <a:r>
              <a:rPr lang="it-IT" sz="24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Cosa fare</a:t>
            </a:r>
          </a:p>
          <a:p>
            <a:pPr marL="0" indent="0" algn="just" eaLnBrk="1" fontAlgn="auto" hangingPunct="1">
              <a:spcAft>
                <a:spcPts val="0"/>
              </a:spcAft>
              <a:buFont typeface="Arial" panose="020B0604020202020204" pitchFamily="34" charset="0"/>
              <a:buNone/>
              <a:defRPr/>
            </a:pPr>
            <a:r>
              <a:rPr lang="it-IT" sz="2400" b="1" i="1" dirty="0" smtClean="0">
                <a:solidFill>
                  <a:srgbClr val="002060"/>
                </a:solidFill>
                <a:latin typeface="Arial Rounded MT Bold" panose="020F0704030504030204" pitchFamily="34" charset="0"/>
              </a:rPr>
              <a:t>si richiede di </a:t>
            </a:r>
            <a:r>
              <a:rPr lang="it-IT" sz="2400" b="1" i="1" dirty="0">
                <a:solidFill>
                  <a:srgbClr val="002060"/>
                </a:solidFill>
                <a:latin typeface="Arial Rounded MT Bold" panose="020F0704030504030204" pitchFamily="34" charset="0"/>
              </a:rPr>
              <a:t>indicare, alla luce dell’esperienza del </a:t>
            </a:r>
            <a:r>
              <a:rPr lang="it-IT" sz="2400" b="1" i="1" dirty="0" smtClean="0">
                <a:solidFill>
                  <a:srgbClr val="002060"/>
                </a:solidFill>
                <a:latin typeface="Arial Rounded MT Bold" panose="020F0704030504030204" pitchFamily="34" charset="0"/>
              </a:rPr>
              <a:t>proprio </a:t>
            </a:r>
            <a:r>
              <a:rPr lang="it-IT" sz="2400" b="1" i="1" dirty="0">
                <a:solidFill>
                  <a:srgbClr val="002060"/>
                </a:solidFill>
                <a:latin typeface="Arial Rounded MT Bold" panose="020F0704030504030204" pitchFamily="34" charset="0"/>
              </a:rPr>
              <a:t>anno di prova, i contenuti che </a:t>
            </a:r>
            <a:r>
              <a:rPr lang="it-IT" sz="2400" b="1" i="1" dirty="0" smtClean="0">
                <a:solidFill>
                  <a:srgbClr val="002060"/>
                </a:solidFill>
                <a:latin typeface="Arial Rounded MT Bold" panose="020F0704030504030204" pitchFamily="34" charset="0"/>
              </a:rPr>
              <a:t>si ritiene possano </a:t>
            </a:r>
            <a:r>
              <a:rPr lang="it-IT" sz="2400" b="1" i="1" dirty="0">
                <a:solidFill>
                  <a:srgbClr val="002060"/>
                </a:solidFill>
                <a:latin typeface="Arial Rounded MT Bold" panose="020F0704030504030204" pitchFamily="34" charset="0"/>
              </a:rPr>
              <a:t>ulteriormente rafforzare la </a:t>
            </a:r>
            <a:r>
              <a:rPr lang="it-IT" sz="2400" b="1" i="1" dirty="0" smtClean="0">
                <a:solidFill>
                  <a:srgbClr val="002060"/>
                </a:solidFill>
                <a:latin typeface="Arial Rounded MT Bold" panose="020F0704030504030204" pitchFamily="34" charset="0"/>
              </a:rPr>
              <a:t>propria  </a:t>
            </a:r>
            <a:r>
              <a:rPr lang="it-IT" sz="2400" b="1" i="1" dirty="0">
                <a:solidFill>
                  <a:srgbClr val="002060"/>
                </a:solidFill>
                <a:latin typeface="Arial Rounded MT Bold" panose="020F0704030504030204" pitchFamily="34" charset="0"/>
              </a:rPr>
              <a:t>professionalità. </a:t>
            </a:r>
            <a:endParaRPr lang="it-IT" sz="2400" b="1" i="1" dirty="0" smtClean="0">
              <a:solidFill>
                <a:srgbClr val="002060"/>
              </a:solidFill>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endPar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itolo 1"/>
          <p:cNvSpPr>
            <a:spLocks noGrp="1"/>
          </p:cNvSpPr>
          <p:nvPr>
            <p:ph type="title"/>
          </p:nvPr>
        </p:nvSpPr>
        <p:spPr>
          <a:xfrm>
            <a:off x="467544" y="260648"/>
            <a:ext cx="8219256" cy="1156990"/>
          </a:xfrm>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Bisogni formativi futuri attività in piattaforma</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176843173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LE </a:t>
            </a:r>
            <a:r>
              <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rPr>
              <a:t>COMPETENZE DI </a:t>
            </a: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SISTEMA</a:t>
            </a:r>
            <a:endPar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457200" indent="-457200" eaLnBrk="1" fontAlgn="auto" hangingPunct="1">
              <a:spcAft>
                <a:spcPts val="0"/>
              </a:spcAft>
              <a:buFont typeface="Arial" panose="020B0604020202020204" pitchFamily="34" charset="0"/>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autonomia </a:t>
            </a:r>
            <a:r>
              <a:rPr lang="it-IT" sz="1800" i="1" dirty="0">
                <a:effectLst>
                  <a:outerShdw blurRad="38100" dist="38100" dir="2700000" algn="tl">
                    <a:srgbClr val="000000">
                      <a:alpha val="43137"/>
                    </a:srgbClr>
                  </a:outerShdw>
                </a:effectLst>
                <a:latin typeface="Arial Rounded MT Bold" panose="020F0704030504030204" pitchFamily="34" charset="0"/>
              </a:rPr>
              <a:t>didattica e organizzativa </a:t>
            </a:r>
            <a:endParaRPr lang="it-IT" sz="1800" i="1" dirty="0" smtClean="0">
              <a:effectLst>
                <a:outerShdw blurRad="38100" dist="38100" dir="2700000" algn="tl">
                  <a:srgbClr val="000000">
                    <a:alpha val="43137"/>
                  </a:srgbClr>
                </a:outerShdw>
              </a:effectLst>
              <a:latin typeface="Arial Rounded MT Bold" panose="020F0704030504030204" pitchFamily="34" charset="0"/>
            </a:endParaRPr>
          </a:p>
          <a:p>
            <a:pPr marL="457200" indent="-457200" eaLnBrk="1" fontAlgn="auto" hangingPunct="1">
              <a:spcAft>
                <a:spcPts val="0"/>
              </a:spcAft>
              <a:buFont typeface="Arial" panose="020B0604020202020204" pitchFamily="34" charset="0"/>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a:t>
            </a:r>
            <a:r>
              <a:rPr lang="it-IT" sz="1800" i="1" dirty="0">
                <a:effectLst>
                  <a:outerShdw blurRad="38100" dist="38100" dir="2700000" algn="tl">
                    <a:srgbClr val="000000">
                      <a:alpha val="43137"/>
                    </a:srgbClr>
                  </a:outerShdw>
                </a:effectLst>
                <a:latin typeface="Arial Rounded MT Bold" panose="020F0704030504030204" pitchFamily="34" charset="0"/>
              </a:rPr>
              <a:t>valutazione e miglioramento </a:t>
            </a:r>
            <a:endParaRPr lang="it-IT" sz="1800" i="1" dirty="0" smtClean="0">
              <a:effectLst>
                <a:outerShdw blurRad="38100" dist="38100" dir="2700000" algn="tl">
                  <a:srgbClr val="000000">
                    <a:alpha val="43137"/>
                  </a:srgbClr>
                </a:outerShdw>
              </a:effectLst>
              <a:latin typeface="Arial Rounded MT Bold" panose="020F0704030504030204" pitchFamily="34" charset="0"/>
            </a:endParaRPr>
          </a:p>
          <a:p>
            <a:pPr marL="457200" indent="-457200" eaLnBrk="1" fontAlgn="auto" hangingPunct="1">
              <a:spcAft>
                <a:spcPts val="0"/>
              </a:spcAft>
              <a:buFont typeface="Arial" panose="020B0604020202020204" pitchFamily="34" charset="0"/>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a:t>
            </a:r>
            <a:r>
              <a:rPr lang="it-IT" sz="1800" i="1" dirty="0">
                <a:effectLst>
                  <a:outerShdw blurRad="38100" dist="38100" dir="2700000" algn="tl">
                    <a:srgbClr val="000000">
                      <a:alpha val="43137"/>
                    </a:srgbClr>
                  </a:outerShdw>
                </a:effectLst>
                <a:latin typeface="Arial Rounded MT Bold" panose="020F0704030504030204" pitchFamily="34" charset="0"/>
              </a:rPr>
              <a:t>didattica per competenze e innovazione metodologica. </a:t>
            </a:r>
            <a:endParaRPr lang="it-IT" sz="1800" i="1" dirty="0" smtClean="0">
              <a:effectLst>
                <a:outerShdw blurRad="38100" dist="38100" dir="2700000" algn="tl">
                  <a:srgbClr val="000000">
                    <a:alpha val="43137"/>
                  </a:srgbClr>
                </a:outerShdw>
              </a:effectLst>
              <a:latin typeface="Arial Rounded MT Bold" panose="020F0704030504030204" pitchFamily="34" charset="0"/>
            </a:endParaRPr>
          </a:p>
          <a:p>
            <a:pPr marL="0" indent="0" eaLnBrk="1" fontAlgn="auto" hangingPunct="1">
              <a:spcAft>
                <a:spcPts val="0"/>
              </a:spcAft>
              <a:buFont typeface="Arial" panose="020B0604020202020204" pitchFamily="34" charset="0"/>
              <a:buNone/>
              <a:defRPr/>
            </a:pP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LE </a:t>
            </a:r>
            <a:r>
              <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rPr>
              <a:t>COMPETENZE PER IL </a:t>
            </a: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 XXI SECOLO</a:t>
            </a:r>
            <a:endParaRPr lang="it-IT" sz="2000" i="1" dirty="0" smtClean="0">
              <a:effectLst>
                <a:outerShdw blurRad="38100" dist="38100" dir="2700000" algn="tl">
                  <a:srgbClr val="000000">
                    <a:alpha val="43137"/>
                  </a:srgbClr>
                </a:outerShdw>
              </a:effectLst>
              <a:latin typeface="Arial Rounded MT Bold" panose="020F0704030504030204" pitchFamily="34" charset="0"/>
            </a:endParaRPr>
          </a:p>
          <a:p>
            <a:pPr eaLnBrk="1" fontAlgn="auto" hangingPunct="1">
              <a:spcAft>
                <a:spcPts val="0"/>
              </a:spcAft>
              <a:buFont typeface="+mj-lt"/>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competenze linguistiche </a:t>
            </a:r>
          </a:p>
          <a:p>
            <a:pPr marL="457200" indent="-457200" eaLnBrk="1" fontAlgn="auto" hangingPunct="1">
              <a:spcAft>
                <a:spcPts val="0"/>
              </a:spcAft>
              <a:buFont typeface="+mj-lt"/>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a:t>
            </a:r>
            <a:r>
              <a:rPr lang="it-IT" sz="1800" i="1" dirty="0">
                <a:effectLst>
                  <a:outerShdw blurRad="38100" dist="38100" dir="2700000" algn="tl">
                    <a:srgbClr val="000000">
                      <a:alpha val="43137"/>
                    </a:srgbClr>
                  </a:outerShdw>
                </a:effectLst>
                <a:latin typeface="Arial Rounded MT Bold" panose="020F0704030504030204" pitchFamily="34" charset="0"/>
              </a:rPr>
              <a:t>competenze </a:t>
            </a:r>
            <a:r>
              <a:rPr lang="it-IT" sz="1800" i="1" dirty="0" smtClean="0">
                <a:effectLst>
                  <a:outerShdw blurRad="38100" dist="38100" dir="2700000" algn="tl">
                    <a:srgbClr val="000000">
                      <a:alpha val="43137"/>
                    </a:srgbClr>
                  </a:outerShdw>
                </a:effectLst>
                <a:latin typeface="Arial Rounded MT Bold" panose="020F0704030504030204" pitchFamily="34" charset="0"/>
              </a:rPr>
              <a:t>digitali</a:t>
            </a:r>
          </a:p>
          <a:p>
            <a:pPr marL="457200" indent="-457200" eaLnBrk="1" fontAlgn="auto" hangingPunct="1">
              <a:spcAft>
                <a:spcPts val="0"/>
              </a:spcAft>
              <a:buFont typeface="+mj-lt"/>
              <a:buAutoNum type="arabicPeriod"/>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 </a:t>
            </a:r>
            <a:r>
              <a:rPr lang="it-IT" sz="1800" i="1" dirty="0">
                <a:effectLst>
                  <a:outerShdw blurRad="38100" dist="38100" dir="2700000" algn="tl">
                    <a:srgbClr val="000000">
                      <a:alpha val="43137"/>
                    </a:srgbClr>
                  </a:outerShdw>
                </a:effectLst>
                <a:latin typeface="Arial Rounded MT Bold" panose="020F0704030504030204" pitchFamily="34" charset="0"/>
              </a:rPr>
              <a:t>competenze relative allo sviluppo di progetti di alternanza Scuola-Lavoro </a:t>
            </a:r>
            <a:endParaRPr lang="it-IT" sz="1800" i="1" dirty="0" smtClean="0">
              <a:effectLst>
                <a:outerShdw blurRad="38100" dist="38100" dir="2700000" algn="tl">
                  <a:srgbClr val="000000">
                    <a:alpha val="43137"/>
                  </a:srgbClr>
                </a:outerShdw>
              </a:effectLst>
              <a:latin typeface="Arial Rounded MT Bold" panose="020F0704030504030204" pitchFamily="34" charset="0"/>
            </a:endParaRPr>
          </a:p>
          <a:p>
            <a:pPr marL="0" indent="0" eaLnBrk="1" fontAlgn="auto" hangingPunct="1">
              <a:spcAft>
                <a:spcPts val="0"/>
              </a:spcAft>
              <a:buFont typeface="Arial" panose="020B0604020202020204" pitchFamily="34" charset="0"/>
              <a:buNone/>
              <a:defRPr/>
            </a:pP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LE </a:t>
            </a:r>
            <a:r>
              <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rPr>
              <a:t>COMPETENZE PER UNA SCUOLA </a:t>
            </a:r>
            <a:r>
              <a:rPr lang="it-IT" sz="20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INCLUSIVA</a:t>
            </a:r>
          </a:p>
          <a:p>
            <a:pPr marL="457200" indent="-457200" eaLnBrk="1" fontAlgn="auto" hangingPunct="1">
              <a:spcAft>
                <a:spcPts val="0"/>
              </a:spcAft>
              <a:buFont typeface="+mj-lt"/>
              <a:buAutoNum type="arabicPeriod"/>
              <a:defRPr/>
            </a:pPr>
            <a:r>
              <a:rPr lang="it-IT" sz="1800" i="1" dirty="0">
                <a:effectLst>
                  <a:outerShdw blurRad="38100" dist="38100" dir="2700000" algn="tl">
                    <a:srgbClr val="000000">
                      <a:alpha val="43137"/>
                    </a:srgbClr>
                  </a:outerShdw>
                </a:effectLst>
                <a:latin typeface="Arial Rounded MT Bold" panose="020F0704030504030204" pitchFamily="34" charset="0"/>
              </a:rPr>
              <a:t>Integrazione, competenze di cittadinanza e cittadinanza globale </a:t>
            </a:r>
            <a:endParaRPr lang="it-IT" sz="1800" i="1" dirty="0" smtClean="0">
              <a:effectLst>
                <a:outerShdw blurRad="38100" dist="38100" dir="2700000" algn="tl">
                  <a:srgbClr val="000000">
                    <a:alpha val="43137"/>
                  </a:srgbClr>
                </a:outerShdw>
              </a:effectLst>
              <a:latin typeface="Arial Rounded MT Bold" panose="020F0704030504030204" pitchFamily="34" charset="0"/>
            </a:endParaRPr>
          </a:p>
          <a:p>
            <a:pPr marL="457200" indent="-457200" eaLnBrk="1" fontAlgn="auto" hangingPunct="1">
              <a:spcAft>
                <a:spcPts val="0"/>
              </a:spcAft>
              <a:buFont typeface="+mj-lt"/>
              <a:buAutoNum type="arabicPeriod"/>
              <a:defRPr/>
            </a:pPr>
            <a:r>
              <a:rPr lang="it-IT" sz="1800" i="1" dirty="0">
                <a:effectLst>
                  <a:outerShdw blurRad="38100" dist="38100" dir="2700000" algn="tl">
                    <a:srgbClr val="000000">
                      <a:alpha val="43137"/>
                    </a:srgbClr>
                  </a:outerShdw>
                </a:effectLst>
                <a:latin typeface="Arial Rounded MT Bold" panose="020F0704030504030204" pitchFamily="34" charset="0"/>
              </a:rPr>
              <a:t>Inclusione e </a:t>
            </a:r>
            <a:r>
              <a:rPr lang="it-IT" sz="1800" i="1" dirty="0" smtClean="0">
                <a:effectLst>
                  <a:outerShdw blurRad="38100" dist="38100" dir="2700000" algn="tl">
                    <a:srgbClr val="000000">
                      <a:alpha val="43137"/>
                    </a:srgbClr>
                  </a:outerShdw>
                </a:effectLst>
                <a:latin typeface="Arial Rounded MT Bold" panose="020F0704030504030204" pitchFamily="34" charset="0"/>
              </a:rPr>
              <a:t>disabilità</a:t>
            </a:r>
          </a:p>
          <a:p>
            <a:pPr marL="457200" indent="-457200" eaLnBrk="1" fontAlgn="auto" hangingPunct="1">
              <a:spcAft>
                <a:spcPts val="0"/>
              </a:spcAft>
              <a:buFont typeface="+mj-lt"/>
              <a:buAutoNum type="arabicPeriod"/>
              <a:defRPr/>
            </a:pPr>
            <a:r>
              <a:rPr lang="it-IT" sz="1800" i="1" dirty="0">
                <a:effectLst>
                  <a:outerShdw blurRad="38100" dist="38100" dir="2700000" algn="tl">
                    <a:srgbClr val="000000">
                      <a:alpha val="43137"/>
                    </a:srgbClr>
                  </a:outerShdw>
                </a:effectLst>
                <a:latin typeface="Arial Rounded MT Bold" panose="020F0704030504030204" pitchFamily="34" charset="0"/>
              </a:rPr>
              <a:t>Coesione sociale e prevenzione del disagio giovanile</a:t>
            </a:r>
            <a:endParaRPr lang="it-IT" sz="18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eaLnBrk="1" fontAlgn="auto" hangingPunct="1">
              <a:spcAft>
                <a:spcPts val="0"/>
              </a:spcAft>
              <a:buFont typeface="Arial" panose="020B0604020202020204" pitchFamily="34" charset="0"/>
              <a:buNone/>
              <a:defRPr/>
            </a:pPr>
            <a:endParaRPr lang="it-IT" sz="1800" i="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err="1" smtClean="0">
                <a:solidFill>
                  <a:srgbClr val="002060"/>
                </a:solidFill>
                <a:latin typeface="Algerian" panose="04020705040A02060702" pitchFamily="82" charset="0"/>
              </a:rPr>
              <a:t>Priorita’</a:t>
            </a:r>
            <a:r>
              <a:rPr lang="it-IT" sz="3600" dirty="0" smtClean="0">
                <a:solidFill>
                  <a:srgbClr val="002060"/>
                </a:solidFill>
                <a:latin typeface="Algerian" panose="04020705040A02060702" pitchFamily="82" charset="0"/>
              </a:rPr>
              <a:t> </a:t>
            </a:r>
            <a:r>
              <a:rPr lang="it-IT" sz="3600" dirty="0" err="1" smtClean="0">
                <a:solidFill>
                  <a:srgbClr val="002060"/>
                </a:solidFill>
                <a:latin typeface="Algerian" panose="04020705040A02060702" pitchFamily="82" charset="0"/>
              </a:rPr>
              <a:t>miur</a:t>
            </a:r>
            <a:endParaRPr lang="it-IT" sz="3600" dirty="0">
              <a:solidFill>
                <a:srgbClr val="002060"/>
              </a:solidFill>
              <a:latin typeface="Algerian" panose="04020705040A02060702" pitchFamily="82" charset="0"/>
            </a:endParaRPr>
          </a:p>
        </p:txBody>
      </p:sp>
      <p:sp>
        <p:nvSpPr>
          <p:cNvPr id="2" name="Avanti o successivo 1">
            <a:hlinkClick r:id="rId2" action="ppaction://hlinkpres?slideindex=1&amp;slidetitle=Presentazione standard di PowerPoint" highlightClick="1"/>
          </p:cNvPr>
          <p:cNvSpPr/>
          <p:nvPr/>
        </p:nvSpPr>
        <p:spPr>
          <a:xfrm>
            <a:off x="7236296" y="1744080"/>
            <a:ext cx="936104" cy="936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01368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a:bodyPr>
          <a:lstStyle/>
          <a:p>
            <a:pPr marL="0" indent="0" algn="just" eaLnBrk="1" fontAlgn="auto" hangingPunct="1">
              <a:spcAft>
                <a:spcPts val="0"/>
              </a:spcAft>
              <a:buFont typeface="Arial" panose="020B0604020202020204" pitchFamily="34" charset="0"/>
              <a:buNone/>
              <a:defRPr/>
            </a:pPr>
            <a:r>
              <a:rPr lang="it-IT" sz="2000" i="1" dirty="0" smtClean="0">
                <a:effectLst>
                  <a:outerShdw blurRad="38100" dist="38100" dir="2700000" algn="tl">
                    <a:srgbClr val="000000">
                      <a:alpha val="43137"/>
                    </a:srgbClr>
                  </a:outerShdw>
                </a:effectLst>
                <a:latin typeface="Arial Rounded MT Bold" panose="020F0704030504030204" pitchFamily="34" charset="0"/>
              </a:rPr>
              <a:t>Tre questionari per sapere quale è l’opinione del docente in merito:</a:t>
            </a:r>
          </a:p>
          <a:p>
            <a:pPr marL="0" indent="0" algn="just" eaLnBrk="1" fontAlgn="auto" hangingPunct="1">
              <a:spcAft>
                <a:spcPts val="0"/>
              </a:spcAft>
              <a:buFont typeface="Arial" panose="020B0604020202020204" pitchFamily="34" charset="0"/>
              <a:buNone/>
              <a:defRPr/>
            </a:pPr>
            <a:endParaRPr lang="it-IT" sz="2000" i="1" dirty="0" smtClean="0">
              <a:effectLst>
                <a:outerShdw blurRad="38100" dist="38100" dir="2700000" algn="tl">
                  <a:srgbClr val="000000">
                    <a:alpha val="43137"/>
                  </a:srgbClr>
                </a:outerShdw>
              </a:effectLst>
              <a:latin typeface="Arial Rounded MT Bold" panose="020F0704030504030204" pitchFamily="34" charset="0"/>
            </a:endParaRPr>
          </a:p>
          <a:p>
            <a:pPr algn="just" eaLnBrk="1" fontAlgn="auto" hangingPunct="1">
              <a:spcAft>
                <a:spcPts val="0"/>
              </a:spcAft>
              <a:buFont typeface="Wingdings" panose="05000000000000000000" pitchFamily="2" charset="2"/>
              <a:buChar char="Ø"/>
              <a:defRPr/>
            </a:pPr>
            <a:r>
              <a:rPr lang="it-IT" sz="2400" i="1" dirty="0">
                <a:solidFill>
                  <a:srgbClr val="0070C0"/>
                </a:solidFill>
                <a:effectLst>
                  <a:outerShdw blurRad="38100" dist="38100" dir="2700000" algn="tl">
                    <a:srgbClr val="000000">
                      <a:alpha val="43137"/>
                    </a:srgbClr>
                  </a:outerShdw>
                </a:effectLst>
                <a:latin typeface="Arial Rounded MT Bold" panose="020F0704030504030204" pitchFamily="34" charset="0"/>
              </a:rPr>
              <a:t>Incontri in </a:t>
            </a:r>
            <a:r>
              <a:rPr lang="it-IT" sz="24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presenza</a:t>
            </a:r>
          </a:p>
          <a:p>
            <a:pPr algn="just" eaLnBrk="1" fontAlgn="auto" hangingPunct="1">
              <a:spcAft>
                <a:spcPts val="0"/>
              </a:spcAft>
              <a:buFont typeface="Wingdings" panose="05000000000000000000" pitchFamily="2" charset="2"/>
              <a:buChar char="Ø"/>
              <a:defRPr/>
            </a:pPr>
            <a:r>
              <a:rPr lang="it-IT" sz="2400" i="1" dirty="0">
                <a:solidFill>
                  <a:srgbClr val="0070C0"/>
                </a:solidFill>
                <a:effectLst>
                  <a:outerShdw blurRad="38100" dist="38100" dir="2700000" algn="tl">
                    <a:srgbClr val="000000">
                      <a:alpha val="43137"/>
                    </a:srgbClr>
                  </a:outerShdw>
                </a:effectLst>
                <a:latin typeface="Arial Rounded MT Bold" panose="020F0704030504030204" pitchFamily="34" charset="0"/>
              </a:rPr>
              <a:t>Osservazione </a:t>
            </a:r>
            <a:r>
              <a:rPr lang="it-IT" sz="2400" i="1" dirty="0" err="1">
                <a:solidFill>
                  <a:srgbClr val="0070C0"/>
                </a:solidFill>
                <a:effectLst>
                  <a:outerShdw blurRad="38100" dist="38100" dir="2700000" algn="tl">
                    <a:srgbClr val="000000">
                      <a:alpha val="43137"/>
                    </a:srgbClr>
                  </a:outerShdw>
                </a:effectLst>
                <a:latin typeface="Arial Rounded MT Bold" panose="020F0704030504030204" pitchFamily="34" charset="0"/>
              </a:rPr>
              <a:t>peer</a:t>
            </a:r>
            <a:r>
              <a:rPr lang="it-IT" sz="2400" i="1" dirty="0">
                <a:solidFill>
                  <a:srgbClr val="0070C0"/>
                </a:solidFill>
                <a:effectLst>
                  <a:outerShdw blurRad="38100" dist="38100" dir="2700000" algn="tl">
                    <a:srgbClr val="000000">
                      <a:alpha val="43137"/>
                    </a:srgbClr>
                  </a:outerShdw>
                </a:effectLst>
                <a:latin typeface="Arial Rounded MT Bold" panose="020F0704030504030204" pitchFamily="34" charset="0"/>
              </a:rPr>
              <a:t> to </a:t>
            </a:r>
            <a:r>
              <a:rPr lang="it-IT" sz="2400" i="1" dirty="0" err="1" smtClean="0">
                <a:solidFill>
                  <a:srgbClr val="0070C0"/>
                </a:solidFill>
                <a:effectLst>
                  <a:outerShdw blurRad="38100" dist="38100" dir="2700000" algn="tl">
                    <a:srgbClr val="000000">
                      <a:alpha val="43137"/>
                    </a:srgbClr>
                  </a:outerShdw>
                </a:effectLst>
                <a:latin typeface="Arial Rounded MT Bold" panose="020F0704030504030204" pitchFamily="34" charset="0"/>
              </a:rPr>
              <a:t>peer</a:t>
            </a:r>
            <a:endParaRPr lang="it-IT" sz="24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algn="just" eaLnBrk="1" fontAlgn="auto" hangingPunct="1">
              <a:spcAft>
                <a:spcPts val="0"/>
              </a:spcAft>
              <a:buFont typeface="Wingdings" panose="05000000000000000000" pitchFamily="2" charset="2"/>
              <a:buChar char="Ø"/>
              <a:defRPr/>
            </a:pPr>
            <a:r>
              <a:rPr lang="it-IT" sz="2400" i="1" dirty="0">
                <a:solidFill>
                  <a:srgbClr val="0070C0"/>
                </a:solidFill>
                <a:effectLst>
                  <a:outerShdw blurRad="38100" dist="38100" dir="2700000" algn="tl">
                    <a:srgbClr val="000000">
                      <a:alpha val="43137"/>
                    </a:srgbClr>
                  </a:outerShdw>
                </a:effectLst>
                <a:latin typeface="Arial Rounded MT Bold" panose="020F0704030504030204" pitchFamily="34" charset="0"/>
              </a:rPr>
              <a:t>Percorso di formazione online</a:t>
            </a:r>
            <a:r>
              <a:rPr lang="it-IT" sz="2400" dirty="0">
                <a:latin typeface="Arial Rounded MT Bold" panose="020F0704030504030204" pitchFamily="34" charset="0"/>
              </a:rPr>
              <a:t> </a:t>
            </a:r>
            <a:endParaRPr lang="it-IT" sz="2400" dirty="0" smtClean="0">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endParaRPr lang="it-IT" sz="2400" dirty="0" smtClean="0">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8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La compilazione dei questionari è  un requisito fondamentale per la chiusura del lavoro on line</a:t>
            </a:r>
            <a:endParaRPr lang="it-IT" sz="2800" i="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itolo 1"/>
          <p:cNvSpPr>
            <a:spLocks noGrp="1"/>
          </p:cNvSpPr>
          <p:nvPr>
            <p:ph type="title"/>
          </p:nvPr>
        </p:nvSpPr>
        <p:spPr>
          <a:xfrm>
            <a:off x="467544" y="260648"/>
            <a:ext cx="8219256" cy="1156990"/>
          </a:xfrm>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questionari</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217089520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20320">
              <a:lnSpc>
                <a:spcPct val="100000"/>
              </a:lnSpc>
              <a:spcBef>
                <a:spcPts val="100"/>
              </a:spcBef>
            </a:pPr>
            <a:r>
              <a:rPr spc="-195" dirty="0"/>
              <a:t>Incontro </a:t>
            </a:r>
            <a:r>
              <a:rPr spc="-125" dirty="0"/>
              <a:t>di</a:t>
            </a:r>
            <a:r>
              <a:rPr spc="-550" dirty="0"/>
              <a:t> </a:t>
            </a:r>
            <a:r>
              <a:rPr spc="-204" dirty="0"/>
              <a:t>restituzione</a:t>
            </a:r>
          </a:p>
        </p:txBody>
      </p:sp>
      <p:sp>
        <p:nvSpPr>
          <p:cNvPr id="3" name="object 3"/>
          <p:cNvSpPr txBox="1"/>
          <p:nvPr/>
        </p:nvSpPr>
        <p:spPr>
          <a:xfrm>
            <a:off x="3566921" y="2285491"/>
            <a:ext cx="2012314" cy="382156"/>
          </a:xfrm>
          <a:prstGeom prst="rect">
            <a:avLst/>
          </a:prstGeom>
        </p:spPr>
        <p:txBody>
          <a:bodyPr vert="horz" wrap="square" lIns="0" tIns="12700" rIns="0" bIns="0" rtlCol="0">
            <a:spAutoFit/>
          </a:bodyPr>
          <a:lstStyle/>
          <a:p>
            <a:pPr marL="12700">
              <a:lnSpc>
                <a:spcPct val="100000"/>
              </a:lnSpc>
              <a:spcBef>
                <a:spcPts val="100"/>
              </a:spcBef>
            </a:pPr>
            <a:r>
              <a:rPr sz="2400" spc="-120" dirty="0" smtClean="0">
                <a:latin typeface="Arial"/>
                <a:cs typeface="Arial"/>
              </a:rPr>
              <a:t>1</a:t>
            </a:r>
            <a:r>
              <a:rPr lang="it-IT" sz="2400" spc="-120" dirty="0" smtClean="0">
                <a:latin typeface="Arial"/>
                <a:cs typeface="Arial"/>
              </a:rPr>
              <a:t>9 aprile 2018</a:t>
            </a:r>
            <a:endParaRPr sz="2400" dirty="0">
              <a:latin typeface="Arial"/>
              <a:cs typeface="Arial"/>
            </a:endParaRPr>
          </a:p>
        </p:txBody>
      </p:sp>
      <p:sp>
        <p:nvSpPr>
          <p:cNvPr id="4" name="object 4"/>
          <p:cNvSpPr/>
          <p:nvPr/>
        </p:nvSpPr>
        <p:spPr>
          <a:xfrm>
            <a:off x="3505871" y="3505200"/>
            <a:ext cx="2172113" cy="222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ctr">
            <a:normAutofit/>
          </a:bodyPr>
          <a:lstStyle/>
          <a:p>
            <a:pPr marL="0" indent="0" algn="just" eaLnBrk="1" fontAlgn="auto" hangingPunct="1">
              <a:spcAft>
                <a:spcPts val="0"/>
              </a:spcAft>
              <a:buFont typeface="Arial" panose="020B0604020202020204" pitchFamily="34" charset="0"/>
              <a:buNone/>
              <a:defRPr/>
            </a:pPr>
            <a:r>
              <a:rPr lang="it-IT" sz="2000" i="1" dirty="0" smtClean="0">
                <a:effectLst>
                  <a:outerShdw blurRad="38100" dist="38100" dir="2700000" algn="tl">
                    <a:srgbClr val="000000">
                      <a:alpha val="43137"/>
                    </a:srgbClr>
                  </a:outerShdw>
                </a:effectLst>
                <a:latin typeface="Arial Rounded MT Bold" panose="020F0704030504030204" pitchFamily="34" charset="0"/>
              </a:rPr>
              <a:t>In questa sezione si può:</a:t>
            </a:r>
          </a:p>
          <a:p>
            <a:pPr marL="0" indent="0" algn="just" eaLnBrk="1" fontAlgn="auto" hangingPunct="1">
              <a:spcAft>
                <a:spcPts val="0"/>
              </a:spcAft>
              <a:buFont typeface="Arial" panose="020B0604020202020204" pitchFamily="34" charset="0"/>
              <a:buNone/>
              <a:defRPr/>
            </a:pPr>
            <a:endParaRPr lang="it-IT" sz="2000" i="1" dirty="0" smtClean="0">
              <a:effectLst>
                <a:outerShdw blurRad="38100" dist="38100" dir="2700000" algn="tl">
                  <a:srgbClr val="000000">
                    <a:alpha val="43137"/>
                  </a:srgbClr>
                </a:outerShdw>
              </a:effectLst>
              <a:latin typeface="Arial Rounded MT Bold" panose="020F0704030504030204" pitchFamily="34" charset="0"/>
            </a:endParaRPr>
          </a:p>
          <a:p>
            <a:pPr algn="just" eaLnBrk="1" fontAlgn="auto" hangingPunct="1">
              <a:spcAft>
                <a:spcPts val="0"/>
              </a:spcAft>
              <a:buFont typeface="Wingdings" panose="05000000000000000000" pitchFamily="2" charset="2"/>
              <a:buChar char="Ø"/>
              <a:defRPr/>
            </a:pPr>
            <a:r>
              <a:rPr lang="it-IT" sz="18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visualizzare lo stato di avanzamento delle attività svolte nell’ambiente di formazione </a:t>
            </a:r>
          </a:p>
          <a:p>
            <a:pPr algn="just" eaLnBrk="1" fontAlgn="auto" hangingPunct="1">
              <a:spcAft>
                <a:spcPts val="0"/>
              </a:spcAft>
              <a:buFont typeface="Wingdings" panose="05000000000000000000" pitchFamily="2" charset="2"/>
              <a:buChar char="Ø"/>
              <a:defRPr/>
            </a:pPr>
            <a:r>
              <a:rPr lang="it-IT" sz="18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generare ed esportare in pdf la documentazione relativa alle attività svolte, che dovrà essere presentata al comitato di valutazione </a:t>
            </a:r>
          </a:p>
          <a:p>
            <a:pPr algn="just" eaLnBrk="1" fontAlgn="auto" hangingPunct="1">
              <a:spcAft>
                <a:spcPts val="0"/>
              </a:spcAft>
              <a:buFont typeface="Wingdings" panose="05000000000000000000" pitchFamily="2" charset="2"/>
              <a:buChar char="Ø"/>
              <a:defRPr/>
            </a:pPr>
            <a:r>
              <a:rPr lang="it-IT" sz="18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scaricare il materiale digitale relativo alle due Attività didattiche che hai caricato nella sezione apposita.</a:t>
            </a:r>
          </a:p>
          <a:p>
            <a:pPr marL="0" indent="0" algn="just" eaLnBrk="1" fontAlgn="auto" hangingPunct="1">
              <a:spcAft>
                <a:spcPts val="0"/>
              </a:spcAft>
              <a:buFont typeface="Arial" panose="020B0604020202020204" pitchFamily="34" charset="0"/>
              <a:buNone/>
              <a:defRPr/>
            </a:pPr>
            <a:endParaRPr lang="it-IT" sz="18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000" i="1" dirty="0" smtClean="0">
                <a:effectLst>
                  <a:outerShdw blurRad="38100" dist="38100" dir="2700000" algn="tl">
                    <a:srgbClr val="000000">
                      <a:alpha val="43137"/>
                    </a:srgbClr>
                  </a:outerShdw>
                </a:effectLst>
                <a:latin typeface="Arial Rounded MT Bold" panose="020F0704030504030204" pitchFamily="34" charset="0"/>
              </a:rPr>
              <a:t>Al momento della richiesta di esportazione, il sistema provvede a riepilogare le parti già completate </a:t>
            </a:r>
            <a:r>
              <a:rPr lang="it-IT" sz="2000" i="1" dirty="0">
                <a:effectLst>
                  <a:outerShdw blurRad="38100" dist="38100" dir="2700000" algn="tl">
                    <a:srgbClr val="000000">
                      <a:alpha val="43137"/>
                    </a:srgbClr>
                  </a:outerShdw>
                </a:effectLst>
                <a:latin typeface="Arial Rounded MT Bold" panose="020F0704030504030204" pitchFamily="34" charset="0"/>
              </a:rPr>
              <a:t>(</a:t>
            </a:r>
            <a:r>
              <a:rPr lang="it-IT" sz="2000" i="1" dirty="0">
                <a:solidFill>
                  <a:srgbClr val="33CC33"/>
                </a:solidFill>
                <a:effectLst>
                  <a:outerShdw blurRad="38100" dist="38100" dir="2700000" algn="tl">
                    <a:srgbClr val="000000">
                      <a:alpha val="43137"/>
                    </a:srgbClr>
                  </a:outerShdw>
                </a:effectLst>
                <a:latin typeface="Arial Rounded MT Bold" panose="020F0704030504030204" pitchFamily="34" charset="0"/>
              </a:rPr>
              <a:t>in verde</a:t>
            </a:r>
            <a:r>
              <a:rPr lang="it-IT" sz="2000" i="1" dirty="0">
                <a:effectLst>
                  <a:outerShdw blurRad="38100" dist="38100" dir="2700000" algn="tl">
                    <a:srgbClr val="000000">
                      <a:alpha val="43137"/>
                    </a:srgbClr>
                  </a:outerShdw>
                </a:effectLst>
                <a:latin typeface="Arial Rounded MT Bold" panose="020F0704030504030204" pitchFamily="34" charset="0"/>
              </a:rPr>
              <a:t>) e quelle da completare (</a:t>
            </a:r>
            <a:r>
              <a:rPr lang="it-IT" sz="2000" i="1" dirty="0">
                <a:solidFill>
                  <a:srgbClr val="FF0000"/>
                </a:solidFill>
                <a:effectLst>
                  <a:outerShdw blurRad="38100" dist="38100" dir="2700000" algn="tl">
                    <a:srgbClr val="000000">
                      <a:alpha val="43137"/>
                    </a:srgbClr>
                  </a:outerShdw>
                </a:effectLst>
                <a:latin typeface="Arial Rounded MT Bold" panose="020F0704030504030204" pitchFamily="34" charset="0"/>
              </a:rPr>
              <a:t>in rosso</a:t>
            </a:r>
            <a:r>
              <a:rPr lang="it-IT" sz="2000" i="1" dirty="0" smtClean="0">
                <a:effectLst>
                  <a:outerShdw blurRad="38100" dist="38100" dir="2700000" algn="tl">
                    <a:srgbClr val="000000">
                      <a:alpha val="43137"/>
                    </a:srgbClr>
                  </a:outerShdw>
                </a:effectLst>
                <a:latin typeface="Arial Rounded MT Bold" panose="020F0704030504030204" pitchFamily="34" charset="0"/>
              </a:rPr>
              <a:t>)</a:t>
            </a:r>
          </a:p>
          <a:p>
            <a:pPr marL="0" indent="0" algn="just" eaLnBrk="1" fontAlgn="auto" hangingPunct="1">
              <a:spcAft>
                <a:spcPts val="0"/>
              </a:spcAft>
              <a:buFont typeface="Arial" panose="020B0604020202020204" pitchFamily="34" charset="0"/>
              <a:buNone/>
              <a:defRPr/>
            </a:pPr>
            <a:endParaRPr lang="it-IT" sz="2000" i="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olo 1"/>
          <p:cNvSpPr>
            <a:spLocks noGrp="1"/>
          </p:cNvSpPr>
          <p:nvPr>
            <p:ph type="title"/>
          </p:nvPr>
        </p:nvSpPr>
        <p:spPr>
          <a:solidFill>
            <a:schemeClr val="bg1"/>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Dossier finale</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360934597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plus(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ctr">
            <a:normAutofit/>
          </a:bodyPr>
          <a:lstStyle/>
          <a:p>
            <a:pPr marL="0" indent="0" eaLnBrk="1" fontAlgn="auto" hangingPunct="1">
              <a:spcAft>
                <a:spcPts val="0"/>
              </a:spcAft>
              <a:buFont typeface="Arial" panose="020B0604020202020204" pitchFamily="34" charset="0"/>
              <a:buNone/>
              <a:defRPr/>
            </a:pPr>
            <a:r>
              <a:rPr lang="it-IT" sz="28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Il </a:t>
            </a:r>
            <a:r>
              <a:rPr lang="it-IT" sz="2800" i="1" dirty="0">
                <a:solidFill>
                  <a:srgbClr val="FF0000"/>
                </a:solidFill>
                <a:effectLst>
                  <a:outerShdw blurRad="38100" dist="38100" dir="2700000" algn="tl">
                    <a:srgbClr val="000000">
                      <a:alpha val="43137"/>
                    </a:srgbClr>
                  </a:outerShdw>
                </a:effectLst>
                <a:latin typeface="Arial Rounded MT Bold" panose="020F0704030504030204" pitchFamily="34" charset="0"/>
              </a:rPr>
              <a:t>Dossier finale potrà essere esportato </a:t>
            </a:r>
            <a:r>
              <a:rPr lang="it-IT" sz="28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solo dopo aver: </a:t>
            </a:r>
          </a:p>
          <a:p>
            <a:pPr marL="0" indent="0" eaLnBrk="1" fontAlgn="auto" hangingPunct="1">
              <a:spcAft>
                <a:spcPts val="0"/>
              </a:spcAft>
              <a:buFont typeface="Arial" panose="020B0604020202020204" pitchFamily="34" charset="0"/>
              <a:buNone/>
              <a:defRPr/>
            </a:pPr>
            <a:endParaRPr lang="it-IT" sz="28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algn="just" eaLnBrk="1" fontAlgn="auto" hangingPunct="1">
              <a:spcAft>
                <a:spcPts val="0"/>
              </a:spcAft>
              <a:buFont typeface="Wingdings" panose="05000000000000000000" pitchFamily="2" charset="2"/>
              <a:buChar char="ü"/>
              <a:defRPr/>
            </a:pPr>
            <a:r>
              <a:rPr lang="it-IT" sz="1800" i="1" dirty="0">
                <a:effectLst>
                  <a:outerShdw blurRad="38100" dist="38100" dir="2700000" algn="tl">
                    <a:srgbClr val="000000">
                      <a:alpha val="43137"/>
                    </a:srgbClr>
                  </a:outerShdw>
                </a:effectLst>
                <a:latin typeface="Arial Rounded MT Bold" panose="020F0704030504030204" pitchFamily="34" charset="0"/>
              </a:rPr>
              <a:t>inoltrato definitivamente i 3 questionari</a:t>
            </a:r>
          </a:p>
          <a:p>
            <a:pPr algn="just" eaLnBrk="1" fontAlgn="auto" hangingPunct="1">
              <a:spcAft>
                <a:spcPts val="0"/>
              </a:spcAft>
              <a:buFont typeface="Wingdings" panose="05000000000000000000" pitchFamily="2" charset="2"/>
              <a:buChar char="ü"/>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inserito </a:t>
            </a:r>
            <a:r>
              <a:rPr lang="it-IT" sz="1800" i="1" dirty="0">
                <a:effectLst>
                  <a:outerShdw blurRad="38100" dist="38100" dir="2700000" algn="tl">
                    <a:srgbClr val="000000">
                      <a:alpha val="43137"/>
                    </a:srgbClr>
                  </a:outerShdw>
                </a:effectLst>
                <a:latin typeface="Arial Rounded MT Bold" panose="020F0704030504030204" pitchFamily="34" charset="0"/>
              </a:rPr>
              <a:t>nel curriculum formativo almeno un'esperienza completa in tutti i campi</a:t>
            </a:r>
          </a:p>
          <a:p>
            <a:pPr algn="just" eaLnBrk="1" fontAlgn="auto" hangingPunct="1">
              <a:spcAft>
                <a:spcPts val="0"/>
              </a:spcAft>
              <a:buFont typeface="Wingdings" panose="05000000000000000000" pitchFamily="2" charset="2"/>
              <a:buChar char="ü"/>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caricato </a:t>
            </a:r>
            <a:r>
              <a:rPr lang="it-IT" sz="1800" i="1" dirty="0">
                <a:effectLst>
                  <a:outerShdw blurRad="38100" dist="38100" dir="2700000" algn="tl">
                    <a:srgbClr val="000000">
                      <a:alpha val="43137"/>
                    </a:srgbClr>
                  </a:outerShdw>
                </a:effectLst>
                <a:latin typeface="Arial Rounded MT Bold" panose="020F0704030504030204" pitchFamily="34" charset="0"/>
              </a:rPr>
              <a:t>i file di progettazione delle due attività didattiche</a:t>
            </a:r>
          </a:p>
          <a:p>
            <a:pPr algn="just" eaLnBrk="1" fontAlgn="auto" hangingPunct="1">
              <a:spcAft>
                <a:spcPts val="0"/>
              </a:spcAft>
              <a:buFont typeface="Wingdings" panose="05000000000000000000" pitchFamily="2" charset="2"/>
              <a:buChar char="ü"/>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inoltrato </a:t>
            </a:r>
            <a:r>
              <a:rPr lang="it-IT" sz="1800" i="1" dirty="0">
                <a:effectLst>
                  <a:outerShdw blurRad="38100" dist="38100" dir="2700000" algn="tl">
                    <a:srgbClr val="000000">
                      <a:alpha val="43137"/>
                    </a:srgbClr>
                  </a:outerShdw>
                </a:effectLst>
                <a:latin typeface="Arial Rounded MT Bold" panose="020F0704030504030204" pitchFamily="34" charset="0"/>
              </a:rPr>
              <a:t>definitivamente i 2 bilanci delle competenze e i bisogni formativi</a:t>
            </a:r>
          </a:p>
          <a:p>
            <a:pPr algn="just" eaLnBrk="1" fontAlgn="auto" hangingPunct="1">
              <a:spcAft>
                <a:spcPts val="0"/>
              </a:spcAft>
              <a:buFont typeface="Wingdings" panose="05000000000000000000" pitchFamily="2" charset="2"/>
              <a:buChar char="ü"/>
              <a:defRPr/>
            </a:pPr>
            <a:r>
              <a:rPr lang="it-IT" sz="1800" i="1" dirty="0" smtClean="0">
                <a:effectLst>
                  <a:outerShdw blurRad="38100" dist="38100" dir="2700000" algn="tl">
                    <a:srgbClr val="000000">
                      <a:alpha val="43137"/>
                    </a:srgbClr>
                  </a:outerShdw>
                </a:effectLst>
                <a:latin typeface="Arial Rounded MT Bold" panose="020F0704030504030204" pitchFamily="34" charset="0"/>
              </a:rPr>
              <a:t>espresso </a:t>
            </a:r>
            <a:r>
              <a:rPr lang="it-IT" sz="1800" i="1" dirty="0">
                <a:effectLst>
                  <a:outerShdw blurRad="38100" dist="38100" dir="2700000" algn="tl">
                    <a:srgbClr val="000000">
                      <a:alpha val="43137"/>
                    </a:srgbClr>
                  </a:outerShdw>
                </a:effectLst>
                <a:latin typeface="Arial Rounded MT Bold" panose="020F0704030504030204" pitchFamily="34" charset="0"/>
              </a:rPr>
              <a:t>il consenso, positivo o meno, alla liberatoria per il monitoraggio</a:t>
            </a:r>
          </a:p>
        </p:txBody>
      </p:sp>
      <p:sp>
        <p:nvSpPr>
          <p:cNvPr id="4"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Dossier finale</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16649230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ctr">
            <a:normAutofit/>
          </a:bodyPr>
          <a:lstStyle/>
          <a:p>
            <a:pPr marL="0" indent="0" algn="just" eaLnBrk="1" fontAlgn="auto" hangingPunct="1">
              <a:spcAft>
                <a:spcPts val="0"/>
              </a:spcAft>
              <a:buFont typeface="Arial" panose="020B0604020202020204" pitchFamily="34" charset="0"/>
              <a:buNone/>
              <a:defRPr/>
            </a:pPr>
            <a:r>
              <a:rPr lang="it-IT" sz="2400" i="1" dirty="0">
                <a:solidFill>
                  <a:srgbClr val="FF0000"/>
                </a:solidFill>
                <a:effectLst>
                  <a:outerShdw blurRad="38100" dist="38100" dir="2700000" algn="tl">
                    <a:srgbClr val="000000">
                      <a:alpha val="43137"/>
                    </a:srgbClr>
                  </a:outerShdw>
                </a:effectLst>
                <a:latin typeface="Arial Rounded MT Bold" panose="020F0704030504030204" pitchFamily="34" charset="0"/>
              </a:rPr>
              <a:t>Risorse realizzate da Indire</a:t>
            </a:r>
          </a:p>
          <a:p>
            <a:pPr marL="0" indent="0" algn="just" eaLnBrk="1" fontAlgn="auto" hangingPunct="1">
              <a:spcAft>
                <a:spcPts val="0"/>
              </a:spcAft>
              <a:buFont typeface="Arial" panose="020B0604020202020204" pitchFamily="34" charset="0"/>
              <a:buNone/>
              <a:defRPr/>
            </a:pPr>
            <a:r>
              <a:rPr lang="it-IT" sz="2000" i="1" dirty="0">
                <a:effectLst>
                  <a:outerShdw blurRad="38100" dist="38100" dir="2700000" algn="tl">
                    <a:srgbClr val="000000">
                      <a:alpha val="43137"/>
                    </a:srgbClr>
                  </a:outerShdw>
                </a:effectLst>
                <a:latin typeface="Arial Rounded MT Bold" panose="020F0704030504030204" pitchFamily="34" charset="0"/>
              </a:rPr>
              <a:t>Scuola </a:t>
            </a:r>
            <a:r>
              <a:rPr lang="it-IT" sz="2000" i="1" dirty="0" smtClean="0">
                <a:effectLst>
                  <a:outerShdw blurRad="38100" dist="38100" dir="2700000" algn="tl">
                    <a:srgbClr val="000000">
                      <a:alpha val="43137"/>
                    </a:srgbClr>
                  </a:outerShdw>
                </a:effectLst>
                <a:latin typeface="Arial Rounded MT Bold" panose="020F0704030504030204" pitchFamily="34" charset="0"/>
              </a:rPr>
              <a:t>Valore</a:t>
            </a:r>
          </a:p>
          <a:p>
            <a:pPr marL="0" indent="0" algn="just" eaLnBrk="1" fontAlgn="auto" hangingPunct="1">
              <a:spcAft>
                <a:spcPts val="0"/>
              </a:spcAft>
              <a:buFont typeface="Arial" panose="020B0604020202020204" pitchFamily="34" charset="0"/>
              <a:buNone/>
              <a:defRPr/>
            </a:pPr>
            <a:r>
              <a:rPr lang="it-IT" sz="2000" i="1" dirty="0" smtClean="0">
                <a:effectLst>
                  <a:outerShdw blurRad="38100" dist="38100" dir="2700000" algn="tl">
                    <a:srgbClr val="000000">
                      <a:alpha val="43137"/>
                    </a:srgbClr>
                  </a:outerShdw>
                </a:effectLst>
                <a:latin typeface="Arial Rounded MT Bold" panose="020F0704030504030204" pitchFamily="34" charset="0"/>
              </a:rPr>
              <a:t>Avanguardie Educative</a:t>
            </a:r>
          </a:p>
          <a:p>
            <a:pPr marL="0" indent="0" algn="just" eaLnBrk="1" fontAlgn="auto" hangingPunct="1">
              <a:spcAft>
                <a:spcPts val="0"/>
              </a:spcAft>
              <a:buFont typeface="Arial" panose="020B0604020202020204" pitchFamily="34" charset="0"/>
              <a:buNone/>
              <a:defRPr/>
            </a:pPr>
            <a:r>
              <a:rPr lang="it-IT" sz="2000" i="1" dirty="0">
                <a:effectLst>
                  <a:outerShdw blurRad="38100" dist="38100" dir="2700000" algn="tl">
                    <a:srgbClr val="000000">
                      <a:alpha val="43137"/>
                    </a:srgbClr>
                  </a:outerShdw>
                </a:effectLst>
                <a:latin typeface="Arial Rounded MT Bold" panose="020F0704030504030204" pitchFamily="34" charset="0"/>
              </a:rPr>
              <a:t>Supporto al </a:t>
            </a:r>
            <a:r>
              <a:rPr lang="it-IT" sz="2000" i="1" dirty="0" smtClean="0">
                <a:effectLst>
                  <a:outerShdw blurRad="38100" dist="38100" dir="2700000" algn="tl">
                    <a:srgbClr val="000000">
                      <a:alpha val="43137"/>
                    </a:srgbClr>
                  </a:outerShdw>
                </a:effectLst>
                <a:latin typeface="Arial Rounded MT Bold" panose="020F0704030504030204" pitchFamily="34" charset="0"/>
              </a:rPr>
              <a:t>miglioramento</a:t>
            </a:r>
            <a:endParaRPr lang="it-IT" sz="2000" i="1" dirty="0">
              <a:effectLst>
                <a:outerShdw blurRad="38100" dist="38100" dir="2700000" algn="tl">
                  <a:srgbClr val="000000">
                    <a:alpha val="43137"/>
                  </a:srgbClr>
                </a:outerShdw>
              </a:effectLst>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400" i="1" dirty="0">
                <a:solidFill>
                  <a:srgbClr val="FF0000"/>
                </a:solidFill>
                <a:effectLst>
                  <a:outerShdw blurRad="38100" dist="38100" dir="2700000" algn="tl">
                    <a:srgbClr val="000000">
                      <a:alpha val="43137"/>
                    </a:srgbClr>
                  </a:outerShdw>
                </a:effectLst>
                <a:latin typeface="Arial Rounded MT Bold" panose="020F0704030504030204" pitchFamily="34" charset="0"/>
              </a:rPr>
              <a:t>Risorse  di   </a:t>
            </a:r>
            <a:r>
              <a:rPr lang="it-IT" sz="2400" i="1" dirty="0" err="1">
                <a:solidFill>
                  <a:srgbClr val="FF0000"/>
                </a:solidFill>
                <a:effectLst>
                  <a:outerShdw blurRad="38100" dist="38100" dir="2700000" algn="tl">
                    <a:srgbClr val="000000">
                      <a:alpha val="43137"/>
                    </a:srgbClr>
                  </a:outerShdw>
                </a:effectLst>
                <a:latin typeface="Arial Rounded MT Bold" panose="020F0704030504030204" pitchFamily="34" charset="0"/>
              </a:rPr>
              <a:t>European</a:t>
            </a:r>
            <a:r>
              <a:rPr lang="it-IT" sz="2400" i="1" dirty="0">
                <a:solidFill>
                  <a:srgbClr val="FF0000"/>
                </a:solidFill>
                <a:effectLst>
                  <a:outerShdw blurRad="38100" dist="38100" dir="2700000" algn="tl">
                    <a:srgbClr val="000000">
                      <a:alpha val="43137"/>
                    </a:srgbClr>
                  </a:outerShdw>
                </a:effectLst>
                <a:latin typeface="Arial Rounded MT Bold" panose="020F0704030504030204" pitchFamily="34" charset="0"/>
              </a:rPr>
              <a:t> </a:t>
            </a:r>
            <a:r>
              <a:rPr lang="it-IT" sz="2400" i="1" dirty="0" err="1">
                <a:solidFill>
                  <a:srgbClr val="FF0000"/>
                </a:solidFill>
                <a:effectLst>
                  <a:outerShdw blurRad="38100" dist="38100" dir="2700000" algn="tl">
                    <a:srgbClr val="000000">
                      <a:alpha val="43137"/>
                    </a:srgbClr>
                  </a:outerShdw>
                </a:effectLst>
                <a:latin typeface="Arial Rounded MT Bold" panose="020F0704030504030204" pitchFamily="34" charset="0"/>
              </a:rPr>
              <a:t>Schoolnet</a:t>
            </a:r>
            <a:r>
              <a:rPr lang="it-IT" sz="2400" i="1" dirty="0">
                <a:solidFill>
                  <a:srgbClr val="FF0000"/>
                </a:solidFill>
                <a:effectLst>
                  <a:outerShdw blurRad="38100" dist="38100" dir="2700000" algn="tl">
                    <a:srgbClr val="000000">
                      <a:alpha val="43137"/>
                    </a:srgbClr>
                  </a:outerShdw>
                </a:effectLst>
                <a:latin typeface="Arial Rounded MT Bold" panose="020F0704030504030204" pitchFamily="34" charset="0"/>
              </a:rPr>
              <a:t> </a:t>
            </a:r>
            <a:endParaRPr lang="it-IT" sz="24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000" i="1" dirty="0">
                <a:effectLst>
                  <a:outerShdw blurRad="38100" dist="38100" dir="2700000" algn="tl">
                    <a:srgbClr val="000000">
                      <a:alpha val="43137"/>
                    </a:srgbClr>
                  </a:outerShdw>
                </a:effectLst>
                <a:latin typeface="Arial Rounded MT Bold" panose="020F0704030504030204" pitchFamily="34" charset="0"/>
              </a:rPr>
              <a:t>Corsi</a:t>
            </a:r>
            <a:r>
              <a:rPr lang="it-IT" sz="24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 </a:t>
            </a:r>
            <a:r>
              <a:rPr lang="it-IT" sz="2000" i="1" dirty="0">
                <a:effectLst>
                  <a:outerShdw blurRad="38100" dist="38100" dir="2700000" algn="tl">
                    <a:srgbClr val="000000">
                      <a:alpha val="43137"/>
                    </a:srgbClr>
                  </a:outerShdw>
                </a:effectLst>
                <a:latin typeface="Arial Rounded MT Bold" panose="020F0704030504030204" pitchFamily="34" charset="0"/>
              </a:rPr>
              <a:t>sulla</a:t>
            </a:r>
            <a:r>
              <a:rPr lang="it-IT" sz="2400" i="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 </a:t>
            </a:r>
            <a:r>
              <a:rPr lang="it-IT" sz="2000" i="1" dirty="0">
                <a:effectLst>
                  <a:outerShdw blurRad="38100" dist="38100" dir="2700000" algn="tl">
                    <a:srgbClr val="000000">
                      <a:alpha val="43137"/>
                    </a:srgbClr>
                  </a:outerShdw>
                </a:effectLst>
                <a:latin typeface="Arial Rounded MT Bold" panose="020F0704030504030204" pitchFamily="34" charset="0"/>
              </a:rPr>
              <a:t>piattaforma </a:t>
            </a:r>
            <a:r>
              <a:rPr lang="it-IT" sz="2000" i="1" dirty="0" err="1">
                <a:effectLst>
                  <a:outerShdw blurRad="38100" dist="38100" dir="2700000" algn="tl">
                    <a:srgbClr val="000000">
                      <a:alpha val="43137"/>
                    </a:srgbClr>
                  </a:outerShdw>
                </a:effectLst>
                <a:latin typeface="Arial Rounded MT Bold" panose="020F0704030504030204" pitchFamily="34" charset="0"/>
              </a:rPr>
              <a:t>European</a:t>
            </a:r>
            <a:r>
              <a:rPr lang="it-IT" sz="2000" i="1" dirty="0">
                <a:effectLst>
                  <a:outerShdw blurRad="38100" dist="38100" dir="2700000" algn="tl">
                    <a:srgbClr val="000000">
                      <a:alpha val="43137"/>
                    </a:srgbClr>
                  </a:outerShdw>
                </a:effectLst>
                <a:latin typeface="Arial Rounded MT Bold" panose="020F0704030504030204" pitchFamily="34" charset="0"/>
              </a:rPr>
              <a:t> </a:t>
            </a:r>
            <a:r>
              <a:rPr lang="it-IT" sz="2000" i="1" dirty="0" err="1">
                <a:effectLst>
                  <a:outerShdw blurRad="38100" dist="38100" dir="2700000" algn="tl">
                    <a:srgbClr val="000000">
                      <a:alpha val="43137"/>
                    </a:srgbClr>
                  </a:outerShdw>
                </a:effectLst>
                <a:latin typeface="Arial Rounded MT Bold" panose="020F0704030504030204" pitchFamily="34" charset="0"/>
              </a:rPr>
              <a:t>Schoolnet</a:t>
            </a:r>
            <a:r>
              <a:rPr lang="it-IT" sz="2000" i="1" dirty="0">
                <a:effectLst>
                  <a:outerShdw blurRad="38100" dist="38100" dir="2700000" algn="tl">
                    <a:srgbClr val="000000">
                      <a:alpha val="43137"/>
                    </a:srgbClr>
                  </a:outerShdw>
                </a:effectLst>
                <a:latin typeface="Arial Rounded MT Bold" panose="020F0704030504030204" pitchFamily="34" charset="0"/>
              </a:rPr>
              <a:t> </a:t>
            </a:r>
            <a:r>
              <a:rPr lang="it-IT" sz="2000" i="1" dirty="0" smtClean="0">
                <a:effectLst>
                  <a:outerShdw blurRad="38100" dist="38100" dir="2700000" algn="tl">
                    <a:srgbClr val="000000">
                      <a:alpha val="43137"/>
                    </a:srgbClr>
                  </a:outerShdw>
                </a:effectLst>
                <a:latin typeface="Arial Rounded MT Bold" panose="020F0704030504030204" pitchFamily="34" charset="0"/>
              </a:rPr>
              <a:t>Academy, per accedere: </a:t>
            </a:r>
            <a:r>
              <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hlinkClick r:id="rId2"/>
              </a:rPr>
              <a:t>http</a:t>
            </a:r>
            <a:r>
              <a:rPr lang="it-IT" sz="2000" i="1" dirty="0">
                <a:solidFill>
                  <a:srgbClr val="0070C0"/>
                </a:solidFill>
                <a:effectLst>
                  <a:outerShdw blurRad="38100" dist="38100" dir="2700000" algn="tl">
                    <a:srgbClr val="000000">
                      <a:alpha val="43137"/>
                    </a:srgbClr>
                  </a:outerShdw>
                </a:effectLst>
                <a:latin typeface="Arial Rounded MT Bold" panose="020F0704030504030204" pitchFamily="34" charset="0"/>
                <a:hlinkClick r:id="rId2"/>
              </a:rPr>
              <a:t>://</a:t>
            </a:r>
            <a:r>
              <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hlinkClick r:id="rId2"/>
              </a:rPr>
              <a:t>www.europeanschoolnetacademy.eu/web/guest/courses</a:t>
            </a:r>
            <a:endPar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marL="0" indent="0" algn="just" eaLnBrk="1" fontAlgn="auto" hangingPunct="1">
              <a:spcAft>
                <a:spcPts val="0"/>
              </a:spcAft>
              <a:buFont typeface="Arial" panose="020B0604020202020204" pitchFamily="34" charset="0"/>
              <a:buNone/>
              <a:defRPr/>
            </a:pPr>
            <a:r>
              <a:rPr lang="it-IT" sz="2000" i="1" dirty="0">
                <a:effectLst>
                  <a:outerShdw blurRad="38100" dist="38100" dir="2700000" algn="tl">
                    <a:srgbClr val="000000">
                      <a:alpha val="43137"/>
                    </a:srgbClr>
                  </a:outerShdw>
                </a:effectLst>
                <a:latin typeface="Arial Rounded MT Bold" panose="020F0704030504030204" pitchFamily="34" charset="0"/>
              </a:rPr>
              <a:t>risorse del </a:t>
            </a:r>
            <a:r>
              <a:rPr lang="it-IT" sz="2000" i="1" dirty="0" smtClean="0">
                <a:effectLst>
                  <a:outerShdw blurRad="38100" dist="38100" dir="2700000" algn="tl">
                    <a:srgbClr val="000000">
                      <a:alpha val="43137"/>
                    </a:srgbClr>
                  </a:outerShdw>
                </a:effectLst>
                <a:latin typeface="Arial Rounded MT Bold" panose="020F0704030504030204" pitchFamily="34" charset="0"/>
              </a:rPr>
              <a:t>progetto MENTEP </a:t>
            </a:r>
            <a:r>
              <a:rPr lang="it-IT" sz="2000" i="1" dirty="0">
                <a:effectLst>
                  <a:outerShdw blurRad="38100" dist="38100" dir="2700000" algn="tl">
                    <a:srgbClr val="000000">
                      <a:alpha val="43137"/>
                    </a:srgbClr>
                  </a:outerShdw>
                </a:effectLst>
                <a:latin typeface="Arial Rounded MT Bold" panose="020F0704030504030204" pitchFamily="34" charset="0"/>
              </a:rPr>
              <a:t>(</a:t>
            </a:r>
            <a:r>
              <a:rPr lang="it-IT" sz="2000" i="1" dirty="0" err="1">
                <a:effectLst>
                  <a:outerShdw blurRad="38100" dist="38100" dir="2700000" algn="tl">
                    <a:srgbClr val="000000">
                      <a:alpha val="43137"/>
                    </a:srgbClr>
                  </a:outerShdw>
                </a:effectLst>
                <a:latin typeface="Arial Rounded MT Bold" panose="020F0704030504030204" pitchFamily="34" charset="0"/>
              </a:rPr>
              <a:t>Mentoring</a:t>
            </a:r>
            <a:r>
              <a:rPr lang="it-IT" sz="2000" i="1" dirty="0">
                <a:effectLst>
                  <a:outerShdw blurRad="38100" dist="38100" dir="2700000" algn="tl">
                    <a:srgbClr val="000000">
                      <a:alpha val="43137"/>
                    </a:srgbClr>
                  </a:outerShdw>
                </a:effectLst>
                <a:latin typeface="Arial Rounded MT Bold" panose="020F0704030504030204" pitchFamily="34" charset="0"/>
              </a:rPr>
              <a:t> Technology </a:t>
            </a:r>
            <a:r>
              <a:rPr lang="it-IT" sz="2000" i="1" dirty="0" err="1">
                <a:effectLst>
                  <a:outerShdw blurRad="38100" dist="38100" dir="2700000" algn="tl">
                    <a:srgbClr val="000000">
                      <a:alpha val="43137"/>
                    </a:srgbClr>
                  </a:outerShdw>
                </a:effectLst>
                <a:latin typeface="Arial Rounded MT Bold" panose="020F0704030504030204" pitchFamily="34" charset="0"/>
              </a:rPr>
              <a:t>Enhanced</a:t>
            </a:r>
            <a:r>
              <a:rPr lang="it-IT" sz="2000" i="1" dirty="0">
                <a:effectLst>
                  <a:outerShdw blurRad="38100" dist="38100" dir="2700000" algn="tl">
                    <a:srgbClr val="000000">
                      <a:alpha val="43137"/>
                    </a:srgbClr>
                  </a:outerShdw>
                </a:effectLst>
                <a:latin typeface="Arial Rounded MT Bold" panose="020F0704030504030204" pitchFamily="34" charset="0"/>
              </a:rPr>
              <a:t> </a:t>
            </a:r>
            <a:r>
              <a:rPr lang="it-IT" sz="2000" i="1" dirty="0" err="1">
                <a:effectLst>
                  <a:outerShdw blurRad="38100" dist="38100" dir="2700000" algn="tl">
                    <a:srgbClr val="000000">
                      <a:alpha val="43137"/>
                    </a:srgbClr>
                  </a:outerShdw>
                </a:effectLst>
                <a:latin typeface="Arial Rounded MT Bold" panose="020F0704030504030204" pitchFamily="34" charset="0"/>
              </a:rPr>
              <a:t>Pedagogy</a:t>
            </a:r>
            <a:r>
              <a:rPr lang="it-IT" sz="2000" i="1" dirty="0" smtClean="0">
                <a:effectLst>
                  <a:outerShdw blurRad="38100" dist="38100" dir="2700000" algn="tl">
                    <a:srgbClr val="000000">
                      <a:alpha val="43137"/>
                    </a:srgbClr>
                  </a:outerShdw>
                </a:effectLst>
                <a:latin typeface="Arial Rounded MT Bold" panose="020F0704030504030204" pitchFamily="34" charset="0"/>
              </a:rPr>
              <a:t>) per accedere:</a:t>
            </a:r>
          </a:p>
          <a:p>
            <a:pPr marL="0" indent="0" algn="just" eaLnBrk="1" fontAlgn="auto" hangingPunct="1">
              <a:spcAft>
                <a:spcPts val="0"/>
              </a:spcAft>
              <a:buFont typeface="Arial" panose="020B0604020202020204" pitchFamily="34" charset="0"/>
              <a:buNone/>
              <a:defRPr/>
            </a:pPr>
            <a:r>
              <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hlinkClick r:id="rId3"/>
              </a:rPr>
              <a:t>http</a:t>
            </a:r>
            <a:r>
              <a:rPr lang="it-IT" sz="2000" i="1" dirty="0">
                <a:solidFill>
                  <a:srgbClr val="0070C0"/>
                </a:solidFill>
                <a:effectLst>
                  <a:outerShdw blurRad="38100" dist="38100" dir="2700000" algn="tl">
                    <a:srgbClr val="000000">
                      <a:alpha val="43137"/>
                    </a:srgbClr>
                  </a:outerShdw>
                </a:effectLst>
                <a:latin typeface="Arial Rounded MT Bold" panose="020F0704030504030204" pitchFamily="34" charset="0"/>
                <a:hlinkClick r:id="rId3"/>
              </a:rPr>
              <a:t>://mentep-sat-runner.eun.org</a:t>
            </a:r>
            <a:r>
              <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hlinkClick r:id="rId3"/>
              </a:rPr>
              <a:t>/</a:t>
            </a:r>
            <a:r>
              <a:rPr lang="it-IT" sz="2000"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 </a:t>
            </a:r>
            <a:endParaRPr lang="it-IT" sz="2000" i="1"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itolo 1"/>
          <p:cNvSpPr>
            <a:spLocks noGrp="1"/>
          </p:cNvSpPr>
          <p:nvPr>
            <p:ph type="title"/>
          </p:nvPr>
        </p:nvSpPr>
        <p:spPr>
          <a:solidFill>
            <a:srgbClr val="CCFFFF"/>
          </a:solidFill>
          <a:effectLst>
            <a:innerShdw blurRad="114300">
              <a:prstClr val="black"/>
            </a:inn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oAutofit/>
          </a:bodyPr>
          <a:lstStyle/>
          <a:p>
            <a:pPr eaLnBrk="1" fontAlgn="auto" hangingPunct="1">
              <a:spcAft>
                <a:spcPts val="0"/>
              </a:spcAft>
              <a:defRPr/>
            </a:pPr>
            <a:r>
              <a:rPr lang="it-IT" sz="3600" dirty="0" smtClean="0">
                <a:solidFill>
                  <a:srgbClr val="002060"/>
                </a:solidFill>
                <a:latin typeface="Algerian" panose="04020705040A02060702" pitchFamily="82" charset="0"/>
              </a:rPr>
              <a:t>Risorse per il docente</a:t>
            </a:r>
            <a:endParaRPr lang="it-IT" sz="36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14488534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33</a:t>
            </a:fld>
            <a:endParaRPr lang="it-IT"/>
          </a:p>
        </p:txBody>
      </p:sp>
      <p:pic>
        <p:nvPicPr>
          <p:cNvPr id="1026" name="Picture 2"/>
          <p:cNvPicPr>
            <a:picLocks noGrp="1" noChangeAspect="1" noChangeArrowheads="1"/>
          </p:cNvPicPr>
          <p:nvPr>
            <p:ph idx="1"/>
          </p:nvPr>
        </p:nvPicPr>
        <p:blipFill>
          <a:blip r:embed="rId2"/>
          <a:srcRect l="4149" t="5904" r="7064" b="11446"/>
          <a:stretch>
            <a:fillRect/>
          </a:stretch>
        </p:blipFill>
        <p:spPr bwMode="auto">
          <a:xfrm>
            <a:off x="0" y="714356"/>
            <a:ext cx="9145340" cy="4786346"/>
          </a:xfrm>
          <a:prstGeom prst="rect">
            <a:avLst/>
          </a:prstGeom>
          <a:noFill/>
          <a:ln w="9525">
            <a:noFill/>
            <a:miter lim="800000"/>
            <a:headEnd/>
            <a:tailEnd/>
          </a:ln>
          <a:effectLst/>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39E3C55-9984-4187-B476-054C65946440}" type="slidenum">
              <a:rPr lang="it-IT" smtClean="0"/>
              <a:pPr>
                <a:defRPr/>
              </a:pPr>
              <a:t>34</a:t>
            </a:fld>
            <a:endParaRPr lang="it-IT"/>
          </a:p>
        </p:txBody>
      </p:sp>
      <p:pic>
        <p:nvPicPr>
          <p:cNvPr id="4" name="Immagine 3" descr="download.jpg"/>
          <p:cNvPicPr>
            <a:picLocks noChangeAspect="1"/>
          </p:cNvPicPr>
          <p:nvPr/>
        </p:nvPicPr>
        <p:blipFill>
          <a:blip r:embed="rId2"/>
          <a:stretch>
            <a:fillRect/>
          </a:stretch>
        </p:blipFill>
        <p:spPr>
          <a:xfrm rot="1010184">
            <a:off x="3469582" y="3857628"/>
            <a:ext cx="4660005" cy="1614490"/>
          </a:xfrm>
          <a:prstGeom prst="rect">
            <a:avLst/>
          </a:prstGeom>
        </p:spPr>
      </p:pic>
      <p:pic>
        <p:nvPicPr>
          <p:cNvPr id="6" name="Immagine 5" descr="download.png"/>
          <p:cNvPicPr>
            <a:picLocks noChangeAspect="1"/>
          </p:cNvPicPr>
          <p:nvPr/>
        </p:nvPicPr>
        <p:blipFill>
          <a:blip r:embed="rId3"/>
          <a:stretch>
            <a:fillRect/>
          </a:stretch>
        </p:blipFill>
        <p:spPr>
          <a:xfrm rot="20409332">
            <a:off x="857224" y="714356"/>
            <a:ext cx="4229130" cy="2428892"/>
          </a:xfrm>
          <a:prstGeom prst="rect">
            <a:avLst/>
          </a:prstGeom>
        </p:spPr>
      </p:pic>
    </p:spTree>
    <p:extLst>
      <p:ext uri="{BB962C8B-B14F-4D97-AF65-F5344CB8AC3E}">
        <p14:creationId xmlns:p14="http://schemas.microsoft.com/office/powerpoint/2010/main" val="31812105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39E3C55-9984-4187-B476-054C65946440}" type="slidenum">
              <a:rPr lang="it-IT" smtClean="0"/>
              <a:pPr>
                <a:defRPr/>
              </a:pPr>
              <a:t>35</a:t>
            </a:fld>
            <a:endParaRPr lang="it-IT"/>
          </a:p>
        </p:txBody>
      </p:sp>
      <p:sp>
        <p:nvSpPr>
          <p:cNvPr id="3" name="CasellaDiTesto 2"/>
          <p:cNvSpPr txBox="1"/>
          <p:nvPr/>
        </p:nvSpPr>
        <p:spPr>
          <a:xfrm>
            <a:off x="683568" y="938942"/>
            <a:ext cx="8064896" cy="5909310"/>
          </a:xfrm>
          <a:prstGeom prst="rect">
            <a:avLst/>
          </a:prstGeom>
          <a:solidFill>
            <a:srgbClr val="CCFFFF"/>
          </a:solidFill>
        </p:spPr>
        <p:txBody>
          <a:bodyPr wrap="square" rtlCol="0">
            <a:spAutoFit/>
          </a:bodyPr>
          <a:lstStyle/>
          <a:p>
            <a:pPr algn="ctr"/>
            <a:r>
              <a:rPr lang="it-IT" sz="3600" b="1" dirty="0">
                <a:solidFill>
                  <a:srgbClr val="FF0000"/>
                </a:solidFill>
                <a:latin typeface="Algerian" panose="04020705040A02060702" pitchFamily="82" charset="0"/>
                <a:cs typeface="+mn-cs"/>
              </a:rPr>
              <a:t>Ultimi adempimenti</a:t>
            </a:r>
          </a:p>
          <a:p>
            <a:endParaRPr lang="it-IT" sz="3200" dirty="0">
              <a:solidFill>
                <a:srgbClr val="002060"/>
              </a:solidFill>
            </a:endParaRPr>
          </a:p>
          <a:p>
            <a:r>
              <a:rPr lang="it-IT" sz="3200" b="1" i="1" dirty="0" smtClean="0">
                <a:solidFill>
                  <a:srgbClr val="002060"/>
                </a:solidFill>
              </a:rPr>
              <a:t>L’attestato finale sarà inviato </a:t>
            </a:r>
            <a:r>
              <a:rPr lang="it-IT" sz="3200" b="1" dirty="0">
                <a:solidFill>
                  <a:srgbClr val="002060"/>
                </a:solidFill>
              </a:rPr>
              <a:t>via mail alla scuola di </a:t>
            </a:r>
            <a:r>
              <a:rPr lang="it-IT" sz="3200" b="1" dirty="0" smtClean="0">
                <a:solidFill>
                  <a:srgbClr val="002060"/>
                </a:solidFill>
              </a:rPr>
              <a:t>servizio </a:t>
            </a:r>
            <a:r>
              <a:rPr lang="it-IT" sz="3200" b="1" i="1" dirty="0" smtClean="0">
                <a:solidFill>
                  <a:srgbClr val="002060"/>
                </a:solidFill>
              </a:rPr>
              <a:t>comprensivo delle ore  frequentate in data odierna.</a:t>
            </a:r>
          </a:p>
          <a:p>
            <a:endParaRPr lang="it-IT" sz="3200" b="1" i="1" dirty="0" smtClean="0">
              <a:solidFill>
                <a:srgbClr val="002060"/>
              </a:solidFill>
            </a:endParaRPr>
          </a:p>
          <a:p>
            <a:r>
              <a:rPr lang="it-IT" sz="3200" b="1" dirty="0" smtClean="0">
                <a:solidFill>
                  <a:srgbClr val="002060"/>
                </a:solidFill>
              </a:rPr>
              <a:t>La segreteria della scuola di servizio avrà cura di far compilare un breve </a:t>
            </a:r>
            <a:r>
              <a:rPr lang="it-IT" sz="3200" b="1" dirty="0" smtClean="0">
                <a:solidFill>
                  <a:srgbClr val="002060"/>
                </a:solidFill>
              </a:rPr>
              <a:t>questionario di gradimento, </a:t>
            </a:r>
            <a:r>
              <a:rPr lang="it-IT" sz="3200" b="1" dirty="0" smtClean="0">
                <a:solidFill>
                  <a:srgbClr val="002060"/>
                </a:solidFill>
              </a:rPr>
              <a:t>prima del rilascio dell’attestato.</a:t>
            </a:r>
            <a:endParaRPr lang="it-IT" dirty="0"/>
          </a:p>
          <a:p>
            <a:endParaRPr lang="it-IT" dirty="0" smtClean="0"/>
          </a:p>
          <a:p>
            <a:endParaRPr lang="it-IT" dirty="0"/>
          </a:p>
          <a:p>
            <a:endParaRPr lang="it-IT" dirty="0"/>
          </a:p>
        </p:txBody>
      </p:sp>
    </p:spTree>
    <p:extLst>
      <p:ext uri="{BB962C8B-B14F-4D97-AF65-F5344CB8AC3E}">
        <p14:creationId xmlns:p14="http://schemas.microsoft.com/office/powerpoint/2010/main" val="1685293564"/>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it-IT" b="1" dirty="0" smtClean="0">
                <a:solidFill>
                  <a:srgbClr val="FF0000"/>
                </a:solidFill>
              </a:rPr>
              <a:t>E </a:t>
            </a:r>
            <a:r>
              <a:rPr lang="it-IT" b="1" dirty="0" err="1" smtClean="0">
                <a:solidFill>
                  <a:srgbClr val="FF0000"/>
                </a:solidFill>
              </a:rPr>
              <a:t>ricorda……</a:t>
            </a:r>
            <a:r>
              <a:rPr lang="it-IT" b="1" dirty="0" smtClean="0">
                <a:solidFill>
                  <a:srgbClr val="FF0000"/>
                </a:solidFill>
              </a:rPr>
              <a:t>.</a:t>
            </a:r>
            <a:endParaRPr lang="it-IT" b="1" dirty="0">
              <a:solidFill>
                <a:srgbClr val="FF0000"/>
              </a:solidFill>
            </a:endParaRPr>
          </a:p>
        </p:txBody>
      </p:sp>
      <p:pic>
        <p:nvPicPr>
          <p:cNvPr id="5" name="Segnaposto contenuto 4" descr="13256129_1129437490410510_6471268829241828606_n.jpg"/>
          <p:cNvPicPr>
            <a:picLocks noGrp="1" noChangeAspect="1"/>
          </p:cNvPicPr>
          <p:nvPr>
            <p:ph idx="1"/>
          </p:nvPr>
        </p:nvPicPr>
        <p:blipFill>
          <a:blip r:embed="rId2"/>
          <a:stretch>
            <a:fillRect/>
          </a:stretch>
        </p:blipFill>
        <p:spPr>
          <a:xfrm>
            <a:off x="1000100" y="1660885"/>
            <a:ext cx="6929486" cy="5197115"/>
          </a:xfrm>
        </p:spPr>
      </p:pic>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36</a:t>
            </a:fld>
            <a:endParaRPr lang="it-IT"/>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37</a:t>
            </a:fld>
            <a:endParaRPr lang="it-IT"/>
          </a:p>
        </p:txBody>
      </p:sp>
      <p:sp>
        <p:nvSpPr>
          <p:cNvPr id="5" name="Rettangolo 4"/>
          <p:cNvSpPr/>
          <p:nvPr/>
        </p:nvSpPr>
        <p:spPr>
          <a:xfrm rot="20506175">
            <a:off x="679773" y="4114671"/>
            <a:ext cx="819968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800" b="1" dirty="0">
                <a:solidFill>
                  <a:srgbClr val="FF0000"/>
                </a:solidFill>
                <a:latin typeface="Algerian" panose="04020705040A02060702" pitchFamily="82" charset="0"/>
                <a:cs typeface="+mn-cs"/>
              </a:rPr>
              <a:t>Grazie per l’attenzione!</a:t>
            </a:r>
          </a:p>
        </p:txBody>
      </p:sp>
    </p:spTree>
    <p:extLst>
      <p:ext uri="{BB962C8B-B14F-4D97-AF65-F5344CB8AC3E}">
        <p14:creationId xmlns:p14="http://schemas.microsoft.com/office/powerpoint/2010/main" val="1538400020"/>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40236462"/>
              </p:ext>
            </p:extLst>
          </p:nvPr>
        </p:nvGraphicFramePr>
        <p:xfrm>
          <a:off x="928662" y="2928933"/>
          <a:ext cx="7215238" cy="3214710"/>
        </p:xfrm>
        <a:graphic>
          <a:graphicData uri="http://schemas.openxmlformats.org/drawingml/2006/table">
            <a:tbl>
              <a:tblPr firstRow="1" bandRow="1">
                <a:tableStyleId>{2D5ABB26-0587-4C30-8999-92F81FD0307C}</a:tableStyleId>
              </a:tblPr>
              <a:tblGrid>
                <a:gridCol w="5041486">
                  <a:extLst>
                    <a:ext uri="{9D8B030D-6E8A-4147-A177-3AD203B41FA5}">
                      <a16:colId xmlns:a16="http://schemas.microsoft.com/office/drawing/2014/main" xmlns="" val="20000"/>
                    </a:ext>
                  </a:extLst>
                </a:gridCol>
                <a:gridCol w="2173752">
                  <a:extLst>
                    <a:ext uri="{9D8B030D-6E8A-4147-A177-3AD203B41FA5}">
                      <a16:colId xmlns:a16="http://schemas.microsoft.com/office/drawing/2014/main" xmlns="" val="20001"/>
                    </a:ext>
                  </a:extLst>
                </a:gridCol>
              </a:tblGrid>
              <a:tr h="642942">
                <a:tc>
                  <a:txBody>
                    <a:bodyPr/>
                    <a:lstStyle/>
                    <a:p>
                      <a:pPr marL="71755">
                        <a:lnSpc>
                          <a:spcPct val="100000"/>
                        </a:lnSpc>
                        <a:spcBef>
                          <a:spcPts val="65"/>
                        </a:spcBef>
                      </a:pPr>
                      <a:r>
                        <a:rPr sz="1800" b="1" spc="-60" dirty="0">
                          <a:solidFill>
                            <a:srgbClr val="FFFFFF"/>
                          </a:solidFill>
                          <a:latin typeface="Trebuchet MS"/>
                          <a:cs typeface="Trebuchet MS"/>
                        </a:rPr>
                        <a:t>ORDINE </a:t>
                      </a:r>
                      <a:r>
                        <a:rPr sz="1800" b="1" spc="-25" dirty="0">
                          <a:solidFill>
                            <a:srgbClr val="FFFFFF"/>
                          </a:solidFill>
                          <a:latin typeface="Trebuchet MS"/>
                          <a:cs typeface="Trebuchet MS"/>
                        </a:rPr>
                        <a:t>DI</a:t>
                      </a:r>
                      <a:r>
                        <a:rPr sz="1800" b="1" spc="-215" dirty="0">
                          <a:solidFill>
                            <a:srgbClr val="FFFFFF"/>
                          </a:solidFill>
                          <a:latin typeface="Trebuchet MS"/>
                          <a:cs typeface="Trebuchet MS"/>
                        </a:rPr>
                        <a:t> </a:t>
                      </a:r>
                      <a:r>
                        <a:rPr sz="1800" b="1" spc="-105" dirty="0">
                          <a:solidFill>
                            <a:srgbClr val="FFFFFF"/>
                          </a:solidFill>
                          <a:latin typeface="Trebuchet MS"/>
                          <a:cs typeface="Trebuchet MS"/>
                        </a:rPr>
                        <a:t>SCUOLA</a:t>
                      </a:r>
                      <a:endParaRPr sz="1800">
                        <a:latin typeface="Trebuchet MS"/>
                        <a:cs typeface="Trebuchet MS"/>
                      </a:endParaRPr>
                    </a:p>
                  </a:txBody>
                  <a:tcPr marL="0" marR="0" marT="8255" marB="0">
                    <a:solidFill>
                      <a:srgbClr val="4471C4"/>
                    </a:solidFill>
                  </a:tcPr>
                </a:tc>
                <a:tc>
                  <a:txBody>
                    <a:bodyPr/>
                    <a:lstStyle/>
                    <a:p>
                      <a:pPr marL="102870" algn="ctr">
                        <a:lnSpc>
                          <a:spcPts val="2045"/>
                        </a:lnSpc>
                      </a:pPr>
                      <a:r>
                        <a:rPr sz="1800" b="1" spc="-25" dirty="0">
                          <a:solidFill>
                            <a:srgbClr val="FFFFFF"/>
                          </a:solidFill>
                          <a:latin typeface="Trebuchet MS"/>
                          <a:cs typeface="Trebuchet MS"/>
                        </a:rPr>
                        <a:t>NUMERO</a:t>
                      </a:r>
                      <a:endParaRPr sz="1800">
                        <a:latin typeface="Trebuchet MS"/>
                        <a:cs typeface="Trebuchet MS"/>
                      </a:endParaRPr>
                    </a:p>
                  </a:txBody>
                  <a:tcPr marL="0" marR="0" marT="0" marB="0">
                    <a:solidFill>
                      <a:srgbClr val="4471C4"/>
                    </a:solidFill>
                  </a:tcPr>
                </a:tc>
                <a:extLst>
                  <a:ext uri="{0D108BD9-81ED-4DB2-BD59-A6C34878D82A}">
                    <a16:rowId xmlns:a16="http://schemas.microsoft.com/office/drawing/2014/main" xmlns="" val="10000"/>
                  </a:ext>
                </a:extLst>
              </a:tr>
              <a:tr h="642942">
                <a:tc>
                  <a:txBody>
                    <a:bodyPr/>
                    <a:lstStyle/>
                    <a:p>
                      <a:pPr marL="71755">
                        <a:lnSpc>
                          <a:spcPct val="100000"/>
                        </a:lnSpc>
                        <a:spcBef>
                          <a:spcPts val="65"/>
                        </a:spcBef>
                      </a:pPr>
                      <a:r>
                        <a:rPr sz="1800" b="1" spc="-90" dirty="0">
                          <a:latin typeface="Trebuchet MS"/>
                          <a:cs typeface="Trebuchet MS"/>
                        </a:rPr>
                        <a:t>Scuola</a:t>
                      </a:r>
                      <a:r>
                        <a:rPr sz="1800" b="1" spc="-160" dirty="0">
                          <a:latin typeface="Trebuchet MS"/>
                          <a:cs typeface="Trebuchet MS"/>
                        </a:rPr>
                        <a:t> </a:t>
                      </a:r>
                      <a:r>
                        <a:rPr sz="1800" b="1" spc="-110" dirty="0">
                          <a:latin typeface="Trebuchet MS"/>
                          <a:cs typeface="Trebuchet MS"/>
                        </a:rPr>
                        <a:t>dell’Infanzia</a:t>
                      </a:r>
                      <a:endParaRPr sz="1800" dirty="0">
                        <a:latin typeface="Trebuchet MS"/>
                        <a:cs typeface="Trebuchet MS"/>
                      </a:endParaRPr>
                    </a:p>
                  </a:txBody>
                  <a:tcPr marL="0" marR="0" marT="8255" marB="0">
                    <a:lnL w="6350">
                      <a:solidFill>
                        <a:srgbClr val="4471C4"/>
                      </a:solidFill>
                      <a:prstDash val="solid"/>
                    </a:lnL>
                    <a:lnB w="6350">
                      <a:solidFill>
                        <a:srgbClr val="4471C4"/>
                      </a:solidFill>
                      <a:prstDash val="solid"/>
                    </a:lnB>
                  </a:tcPr>
                </a:tc>
                <a:tc>
                  <a:txBody>
                    <a:bodyPr/>
                    <a:lstStyle/>
                    <a:p>
                      <a:pPr marL="104139" algn="ctr">
                        <a:lnSpc>
                          <a:spcPts val="2045"/>
                        </a:lnSpc>
                      </a:pPr>
                      <a:r>
                        <a:rPr lang="it-IT" sz="1800" dirty="0" smtClean="0">
                          <a:latin typeface="Arial"/>
                          <a:cs typeface="Arial"/>
                        </a:rPr>
                        <a:t>67</a:t>
                      </a:r>
                      <a:endParaRPr sz="1800" dirty="0">
                        <a:latin typeface="Arial"/>
                        <a:cs typeface="Arial"/>
                      </a:endParaRPr>
                    </a:p>
                  </a:txBody>
                  <a:tcPr marL="0" marR="0" marT="0" marB="0">
                    <a:lnR w="6350">
                      <a:solidFill>
                        <a:srgbClr val="4471C4"/>
                      </a:solidFill>
                      <a:prstDash val="solid"/>
                    </a:lnR>
                    <a:lnB w="6350">
                      <a:solidFill>
                        <a:srgbClr val="4471C4"/>
                      </a:solidFill>
                      <a:prstDash val="solid"/>
                    </a:lnB>
                  </a:tcPr>
                </a:tc>
                <a:extLst>
                  <a:ext uri="{0D108BD9-81ED-4DB2-BD59-A6C34878D82A}">
                    <a16:rowId xmlns:a16="http://schemas.microsoft.com/office/drawing/2014/main" xmlns="" val="10001"/>
                  </a:ext>
                </a:extLst>
              </a:tr>
              <a:tr h="642942">
                <a:tc>
                  <a:txBody>
                    <a:bodyPr/>
                    <a:lstStyle/>
                    <a:p>
                      <a:pPr marL="71755">
                        <a:lnSpc>
                          <a:spcPct val="100000"/>
                        </a:lnSpc>
                        <a:spcBef>
                          <a:spcPts val="65"/>
                        </a:spcBef>
                      </a:pPr>
                      <a:r>
                        <a:rPr sz="1800" b="1" spc="-90" dirty="0">
                          <a:latin typeface="Trebuchet MS"/>
                          <a:cs typeface="Trebuchet MS"/>
                        </a:rPr>
                        <a:t>Scuola</a:t>
                      </a:r>
                      <a:r>
                        <a:rPr sz="1800" b="1" spc="-160" dirty="0">
                          <a:latin typeface="Trebuchet MS"/>
                          <a:cs typeface="Trebuchet MS"/>
                        </a:rPr>
                        <a:t> </a:t>
                      </a:r>
                      <a:r>
                        <a:rPr sz="1800" b="1" spc="-105" dirty="0">
                          <a:latin typeface="Trebuchet MS"/>
                          <a:cs typeface="Trebuchet MS"/>
                        </a:rPr>
                        <a:t>Primaria</a:t>
                      </a:r>
                      <a:endParaRPr sz="1800" dirty="0">
                        <a:latin typeface="Trebuchet MS"/>
                        <a:cs typeface="Trebuchet MS"/>
                      </a:endParaRPr>
                    </a:p>
                  </a:txBody>
                  <a:tcPr marL="0" marR="0" marT="8255" marB="0">
                    <a:lnL w="6350">
                      <a:solidFill>
                        <a:srgbClr val="4471C4"/>
                      </a:solidFill>
                      <a:prstDash val="solid"/>
                    </a:lnL>
                    <a:lnT w="6350">
                      <a:solidFill>
                        <a:srgbClr val="4471C4"/>
                      </a:solidFill>
                      <a:prstDash val="solid"/>
                    </a:lnT>
                    <a:lnB w="6350">
                      <a:solidFill>
                        <a:srgbClr val="4471C4"/>
                      </a:solidFill>
                      <a:prstDash val="solid"/>
                    </a:lnB>
                  </a:tcPr>
                </a:tc>
                <a:tc>
                  <a:txBody>
                    <a:bodyPr/>
                    <a:lstStyle/>
                    <a:p>
                      <a:pPr marL="104139" algn="ctr">
                        <a:lnSpc>
                          <a:spcPts val="2045"/>
                        </a:lnSpc>
                      </a:pPr>
                      <a:r>
                        <a:rPr lang="it-IT" sz="1800" spc="-95" dirty="0" smtClean="0">
                          <a:latin typeface="Arial"/>
                          <a:cs typeface="Arial"/>
                        </a:rPr>
                        <a:t>68</a:t>
                      </a:r>
                      <a:endParaRPr sz="1800" dirty="0">
                        <a:latin typeface="Arial"/>
                        <a:cs typeface="Arial"/>
                      </a:endParaRPr>
                    </a:p>
                  </a:txBody>
                  <a:tcPr marL="0" marR="0" marT="0" marB="0">
                    <a:lnR w="6350">
                      <a:solidFill>
                        <a:srgbClr val="4471C4"/>
                      </a:solidFill>
                      <a:prstDash val="solid"/>
                    </a:lnR>
                    <a:lnT w="6350">
                      <a:solidFill>
                        <a:srgbClr val="4471C4"/>
                      </a:solidFill>
                      <a:prstDash val="solid"/>
                    </a:lnT>
                    <a:lnB w="6350">
                      <a:solidFill>
                        <a:srgbClr val="4471C4"/>
                      </a:solidFill>
                      <a:prstDash val="solid"/>
                    </a:lnB>
                  </a:tcPr>
                </a:tc>
                <a:extLst>
                  <a:ext uri="{0D108BD9-81ED-4DB2-BD59-A6C34878D82A}">
                    <a16:rowId xmlns:a16="http://schemas.microsoft.com/office/drawing/2014/main" xmlns="" val="10002"/>
                  </a:ext>
                </a:extLst>
              </a:tr>
              <a:tr h="642942">
                <a:tc>
                  <a:txBody>
                    <a:bodyPr/>
                    <a:lstStyle/>
                    <a:p>
                      <a:pPr marL="71755">
                        <a:lnSpc>
                          <a:spcPct val="100000"/>
                        </a:lnSpc>
                        <a:spcBef>
                          <a:spcPts val="65"/>
                        </a:spcBef>
                      </a:pPr>
                      <a:r>
                        <a:rPr sz="1800" b="1" spc="-90" dirty="0">
                          <a:latin typeface="Trebuchet MS"/>
                          <a:cs typeface="Trebuchet MS"/>
                        </a:rPr>
                        <a:t>Scuola </a:t>
                      </a:r>
                      <a:r>
                        <a:rPr sz="1800" b="1" spc="-100" dirty="0">
                          <a:latin typeface="Trebuchet MS"/>
                          <a:cs typeface="Trebuchet MS"/>
                        </a:rPr>
                        <a:t>secondaria </a:t>
                      </a:r>
                      <a:r>
                        <a:rPr sz="1800" b="1" spc="-90" dirty="0">
                          <a:latin typeface="Trebuchet MS"/>
                          <a:cs typeface="Trebuchet MS"/>
                        </a:rPr>
                        <a:t>di </a:t>
                      </a:r>
                      <a:r>
                        <a:rPr sz="1800" b="1" spc="-95" dirty="0">
                          <a:latin typeface="Trebuchet MS"/>
                          <a:cs typeface="Trebuchet MS"/>
                        </a:rPr>
                        <a:t>primo</a:t>
                      </a:r>
                      <a:r>
                        <a:rPr sz="1800" b="1" spc="-365" dirty="0">
                          <a:latin typeface="Trebuchet MS"/>
                          <a:cs typeface="Trebuchet MS"/>
                        </a:rPr>
                        <a:t> </a:t>
                      </a:r>
                      <a:r>
                        <a:rPr sz="1800" b="1" spc="-85" dirty="0">
                          <a:latin typeface="Trebuchet MS"/>
                          <a:cs typeface="Trebuchet MS"/>
                        </a:rPr>
                        <a:t>grado</a:t>
                      </a:r>
                      <a:endParaRPr sz="1800">
                        <a:latin typeface="Trebuchet MS"/>
                        <a:cs typeface="Trebuchet MS"/>
                      </a:endParaRPr>
                    </a:p>
                  </a:txBody>
                  <a:tcPr marL="0" marR="0" marT="8255" marB="0">
                    <a:lnL w="6350">
                      <a:solidFill>
                        <a:srgbClr val="4471C4"/>
                      </a:solidFill>
                      <a:prstDash val="solid"/>
                    </a:lnL>
                    <a:lnT w="6350">
                      <a:solidFill>
                        <a:srgbClr val="4471C4"/>
                      </a:solidFill>
                      <a:prstDash val="solid"/>
                    </a:lnT>
                    <a:lnB w="6350">
                      <a:solidFill>
                        <a:srgbClr val="4471C4"/>
                      </a:solidFill>
                      <a:prstDash val="solid"/>
                    </a:lnB>
                  </a:tcPr>
                </a:tc>
                <a:tc>
                  <a:txBody>
                    <a:bodyPr/>
                    <a:lstStyle/>
                    <a:p>
                      <a:pPr marL="104139" algn="ctr">
                        <a:lnSpc>
                          <a:spcPts val="2045"/>
                        </a:lnSpc>
                      </a:pPr>
                      <a:r>
                        <a:rPr lang="it-IT" sz="1800" spc="-95" dirty="0" smtClean="0">
                          <a:latin typeface="Arial"/>
                          <a:cs typeface="Arial"/>
                        </a:rPr>
                        <a:t>162</a:t>
                      </a:r>
                      <a:endParaRPr sz="1800" dirty="0">
                        <a:latin typeface="Arial"/>
                        <a:cs typeface="Arial"/>
                      </a:endParaRPr>
                    </a:p>
                  </a:txBody>
                  <a:tcPr marL="0" marR="0" marT="0" marB="0">
                    <a:lnR w="6350">
                      <a:solidFill>
                        <a:srgbClr val="4471C4"/>
                      </a:solidFill>
                      <a:prstDash val="solid"/>
                    </a:lnR>
                    <a:lnT w="6350">
                      <a:solidFill>
                        <a:srgbClr val="4471C4"/>
                      </a:solidFill>
                      <a:prstDash val="solid"/>
                    </a:lnT>
                    <a:lnB w="6350">
                      <a:solidFill>
                        <a:srgbClr val="4471C4"/>
                      </a:solidFill>
                      <a:prstDash val="solid"/>
                    </a:lnB>
                  </a:tcPr>
                </a:tc>
                <a:extLst>
                  <a:ext uri="{0D108BD9-81ED-4DB2-BD59-A6C34878D82A}">
                    <a16:rowId xmlns:a16="http://schemas.microsoft.com/office/drawing/2014/main" xmlns="" val="10003"/>
                  </a:ext>
                </a:extLst>
              </a:tr>
              <a:tr h="642942">
                <a:tc>
                  <a:txBody>
                    <a:bodyPr/>
                    <a:lstStyle/>
                    <a:p>
                      <a:pPr marL="71755">
                        <a:lnSpc>
                          <a:spcPct val="100000"/>
                        </a:lnSpc>
                        <a:spcBef>
                          <a:spcPts val="65"/>
                        </a:spcBef>
                      </a:pPr>
                      <a:r>
                        <a:rPr sz="1800" b="1" spc="-90" dirty="0">
                          <a:latin typeface="Trebuchet MS"/>
                          <a:cs typeface="Trebuchet MS"/>
                        </a:rPr>
                        <a:t>Scuola </a:t>
                      </a:r>
                      <a:r>
                        <a:rPr sz="1800" b="1" spc="-100" dirty="0">
                          <a:latin typeface="Trebuchet MS"/>
                          <a:cs typeface="Trebuchet MS"/>
                        </a:rPr>
                        <a:t>secondaria </a:t>
                      </a:r>
                      <a:r>
                        <a:rPr sz="1800" b="1" spc="-90" dirty="0">
                          <a:latin typeface="Trebuchet MS"/>
                          <a:cs typeface="Trebuchet MS"/>
                        </a:rPr>
                        <a:t>di </a:t>
                      </a:r>
                      <a:r>
                        <a:rPr sz="1800" b="1" spc="-95" dirty="0">
                          <a:latin typeface="Trebuchet MS"/>
                          <a:cs typeface="Trebuchet MS"/>
                        </a:rPr>
                        <a:t>secondo</a:t>
                      </a:r>
                      <a:r>
                        <a:rPr sz="1800" b="1" spc="-345" dirty="0">
                          <a:latin typeface="Trebuchet MS"/>
                          <a:cs typeface="Trebuchet MS"/>
                        </a:rPr>
                        <a:t> </a:t>
                      </a:r>
                      <a:r>
                        <a:rPr sz="1800" b="1" spc="-90" dirty="0">
                          <a:latin typeface="Trebuchet MS"/>
                          <a:cs typeface="Trebuchet MS"/>
                        </a:rPr>
                        <a:t>grado</a:t>
                      </a:r>
                      <a:endParaRPr sz="1800">
                        <a:latin typeface="Trebuchet MS"/>
                        <a:cs typeface="Trebuchet MS"/>
                      </a:endParaRPr>
                    </a:p>
                  </a:txBody>
                  <a:tcPr marL="0" marR="0" marT="8255" marB="0">
                    <a:lnL w="6350">
                      <a:solidFill>
                        <a:srgbClr val="4471C4"/>
                      </a:solidFill>
                      <a:prstDash val="solid"/>
                    </a:lnL>
                    <a:lnT w="6350">
                      <a:solidFill>
                        <a:srgbClr val="4471C4"/>
                      </a:solidFill>
                      <a:prstDash val="solid"/>
                    </a:lnT>
                    <a:lnB w="6350">
                      <a:solidFill>
                        <a:srgbClr val="4471C4"/>
                      </a:solidFill>
                      <a:prstDash val="solid"/>
                    </a:lnB>
                  </a:tcPr>
                </a:tc>
                <a:tc>
                  <a:txBody>
                    <a:bodyPr/>
                    <a:lstStyle/>
                    <a:p>
                      <a:pPr marL="104139" algn="ctr">
                        <a:lnSpc>
                          <a:spcPts val="2045"/>
                        </a:lnSpc>
                      </a:pPr>
                      <a:r>
                        <a:rPr lang="it-IT" sz="1800" spc="-95" dirty="0" smtClean="0">
                          <a:latin typeface="Arial"/>
                          <a:cs typeface="Arial"/>
                        </a:rPr>
                        <a:t>151</a:t>
                      </a:r>
                      <a:endParaRPr sz="1800" dirty="0">
                        <a:latin typeface="Arial"/>
                        <a:cs typeface="Arial"/>
                      </a:endParaRPr>
                    </a:p>
                  </a:txBody>
                  <a:tcPr marL="0" marR="0" marT="0" marB="0">
                    <a:lnR w="6350">
                      <a:solidFill>
                        <a:srgbClr val="4471C4"/>
                      </a:solidFill>
                      <a:prstDash val="solid"/>
                    </a:lnR>
                    <a:lnT w="6350">
                      <a:solidFill>
                        <a:srgbClr val="4471C4"/>
                      </a:solidFill>
                      <a:prstDash val="solid"/>
                    </a:lnT>
                    <a:lnB w="6350">
                      <a:solidFill>
                        <a:srgbClr val="4471C4"/>
                      </a:solidFill>
                      <a:prstDash val="solid"/>
                    </a:lnB>
                  </a:tcPr>
                </a:tc>
                <a:extLst>
                  <a:ext uri="{0D108BD9-81ED-4DB2-BD59-A6C34878D82A}">
                    <a16:rowId xmlns:a16="http://schemas.microsoft.com/office/drawing/2014/main" xmlns="" val="10004"/>
                  </a:ext>
                </a:extLst>
              </a:tr>
            </a:tbl>
          </a:graphicData>
        </a:graphic>
      </p:graphicFrame>
      <p:sp>
        <p:nvSpPr>
          <p:cNvPr id="4" name="object 4"/>
          <p:cNvSpPr txBox="1">
            <a:spLocks noGrp="1"/>
          </p:cNvSpPr>
          <p:nvPr>
            <p:ph type="title"/>
          </p:nvPr>
        </p:nvSpPr>
        <p:spPr>
          <a:xfrm>
            <a:off x="572896" y="118251"/>
            <a:ext cx="7998206" cy="2534668"/>
          </a:xfrm>
          <a:prstGeom prst="rect">
            <a:avLst/>
          </a:prstGeom>
        </p:spPr>
        <p:txBody>
          <a:bodyPr vert="horz" wrap="square" lIns="0" tIns="137795" rIns="0" bIns="0" rtlCol="0">
            <a:spAutoFit/>
          </a:bodyPr>
          <a:lstStyle/>
          <a:p>
            <a:pPr marL="1854835">
              <a:lnSpc>
                <a:spcPct val="100000"/>
              </a:lnSpc>
              <a:spcBef>
                <a:spcPts val="1085"/>
              </a:spcBef>
            </a:pPr>
            <a:r>
              <a:rPr lang="it-IT" spc="-100" dirty="0" smtClean="0"/>
              <a:t>Un po’ di numeri</a:t>
            </a:r>
            <a:endParaRPr spc="-295" dirty="0"/>
          </a:p>
          <a:p>
            <a:pPr marL="46990" marR="5080" algn="ctr">
              <a:lnSpc>
                <a:spcPts val="3779"/>
              </a:lnSpc>
              <a:spcBef>
                <a:spcPts val="765"/>
              </a:spcBef>
            </a:pPr>
            <a:r>
              <a:rPr sz="3200" spc="-60" dirty="0">
                <a:solidFill>
                  <a:srgbClr val="001F5F"/>
                </a:solidFill>
              </a:rPr>
              <a:t>Il</a:t>
            </a:r>
            <a:r>
              <a:rPr sz="3200" spc="-215" dirty="0">
                <a:solidFill>
                  <a:srgbClr val="001F5F"/>
                </a:solidFill>
              </a:rPr>
              <a:t> </a:t>
            </a:r>
            <a:r>
              <a:rPr sz="3200" spc="-135" dirty="0">
                <a:solidFill>
                  <a:srgbClr val="001F5F"/>
                </a:solidFill>
              </a:rPr>
              <a:t>gruppo</a:t>
            </a:r>
            <a:r>
              <a:rPr sz="3200" spc="-245" dirty="0">
                <a:solidFill>
                  <a:srgbClr val="001F5F"/>
                </a:solidFill>
              </a:rPr>
              <a:t> </a:t>
            </a:r>
            <a:r>
              <a:rPr sz="3200" spc="-125" dirty="0">
                <a:solidFill>
                  <a:srgbClr val="001F5F"/>
                </a:solidFill>
              </a:rPr>
              <a:t>dei</a:t>
            </a:r>
            <a:r>
              <a:rPr sz="3200" spc="-200" dirty="0">
                <a:solidFill>
                  <a:srgbClr val="001F5F"/>
                </a:solidFill>
              </a:rPr>
              <a:t> </a:t>
            </a:r>
            <a:r>
              <a:rPr sz="3200" spc="-175" dirty="0">
                <a:solidFill>
                  <a:srgbClr val="001F5F"/>
                </a:solidFill>
              </a:rPr>
              <a:t>neoassunti</a:t>
            </a:r>
            <a:r>
              <a:rPr sz="3200" spc="-220" dirty="0">
                <a:solidFill>
                  <a:srgbClr val="001F5F"/>
                </a:solidFill>
              </a:rPr>
              <a:t> </a:t>
            </a:r>
            <a:r>
              <a:rPr sz="3200" spc="-130" dirty="0">
                <a:solidFill>
                  <a:srgbClr val="001F5F"/>
                </a:solidFill>
              </a:rPr>
              <a:t>della</a:t>
            </a:r>
            <a:r>
              <a:rPr sz="3200" spc="-245" dirty="0">
                <a:solidFill>
                  <a:srgbClr val="001F5F"/>
                </a:solidFill>
              </a:rPr>
              <a:t> </a:t>
            </a:r>
            <a:r>
              <a:rPr sz="3200" spc="-140" dirty="0">
                <a:solidFill>
                  <a:srgbClr val="001F5F"/>
                </a:solidFill>
              </a:rPr>
              <a:t>provincia</a:t>
            </a:r>
            <a:r>
              <a:rPr sz="3200" spc="-250" dirty="0">
                <a:solidFill>
                  <a:srgbClr val="001F5F"/>
                </a:solidFill>
              </a:rPr>
              <a:t> </a:t>
            </a:r>
            <a:r>
              <a:rPr sz="3200" spc="-75" dirty="0">
                <a:solidFill>
                  <a:srgbClr val="001F5F"/>
                </a:solidFill>
              </a:rPr>
              <a:t>di</a:t>
            </a:r>
            <a:r>
              <a:rPr sz="3200" spc="-190" dirty="0">
                <a:solidFill>
                  <a:srgbClr val="001F5F"/>
                </a:solidFill>
              </a:rPr>
              <a:t> </a:t>
            </a:r>
            <a:r>
              <a:rPr lang="it-IT" sz="3200" spc="-140" dirty="0" smtClean="0">
                <a:solidFill>
                  <a:srgbClr val="001F5F"/>
                </a:solidFill>
              </a:rPr>
              <a:t>Cosenza</a:t>
            </a:r>
            <a:r>
              <a:rPr sz="3200" spc="-140" smtClean="0">
                <a:solidFill>
                  <a:srgbClr val="001F5F"/>
                </a:solidFill>
              </a:rPr>
              <a:t> </a:t>
            </a:r>
            <a:r>
              <a:rPr lang="it-IT" sz="3200" spc="-140" dirty="0" smtClean="0">
                <a:solidFill>
                  <a:srgbClr val="001F5F"/>
                </a:solidFill>
              </a:rPr>
              <a:t>a. sc. 2017/18</a:t>
            </a:r>
            <a:r>
              <a:rPr sz="3200" spc="-140" smtClean="0">
                <a:solidFill>
                  <a:srgbClr val="001F5F"/>
                </a:solidFill>
              </a:rPr>
              <a:t> </a:t>
            </a:r>
            <a:r>
              <a:rPr lang="it-IT" sz="3200" spc="-140" dirty="0" smtClean="0">
                <a:solidFill>
                  <a:srgbClr val="001F5F"/>
                </a:solidFill>
              </a:rPr>
              <a:t> </a:t>
            </a:r>
            <a:br>
              <a:rPr lang="it-IT" sz="3200" spc="-140" dirty="0" smtClean="0">
                <a:solidFill>
                  <a:srgbClr val="001F5F"/>
                </a:solidFill>
              </a:rPr>
            </a:br>
            <a:r>
              <a:rPr sz="3200" spc="-200" smtClean="0">
                <a:solidFill>
                  <a:srgbClr val="001F5F"/>
                </a:solidFill>
              </a:rPr>
              <a:t>è </a:t>
            </a:r>
            <a:r>
              <a:rPr sz="3200" spc="-75" dirty="0">
                <a:solidFill>
                  <a:srgbClr val="001F5F"/>
                </a:solidFill>
              </a:rPr>
              <a:t>costituito </a:t>
            </a:r>
            <a:r>
              <a:rPr sz="3200" spc="-210" dirty="0">
                <a:solidFill>
                  <a:srgbClr val="001F5F"/>
                </a:solidFill>
              </a:rPr>
              <a:t>da </a:t>
            </a:r>
            <a:r>
              <a:rPr lang="it-IT" sz="3600" spc="-195" dirty="0" smtClean="0"/>
              <a:t>448</a:t>
            </a:r>
            <a:r>
              <a:rPr sz="3600" spc="-455" dirty="0" smtClean="0"/>
              <a:t> </a:t>
            </a:r>
            <a:r>
              <a:rPr sz="3600" spc="-130" dirty="0"/>
              <a:t>docenti</a:t>
            </a:r>
            <a:endParaRPr sz="3600"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83001" y="471551"/>
            <a:ext cx="3462654" cy="584200"/>
          </a:xfrm>
          <a:custGeom>
            <a:avLst/>
            <a:gdLst/>
            <a:ahLst/>
            <a:cxnLst/>
            <a:rect l="l" t="t" r="r" b="b"/>
            <a:pathLst>
              <a:path w="3462654" h="584200">
                <a:moveTo>
                  <a:pt x="0" y="584200"/>
                </a:moveTo>
                <a:lnTo>
                  <a:pt x="3462274" y="584200"/>
                </a:lnTo>
                <a:lnTo>
                  <a:pt x="3462274" y="0"/>
                </a:lnTo>
                <a:lnTo>
                  <a:pt x="0" y="0"/>
                </a:lnTo>
                <a:lnTo>
                  <a:pt x="0" y="584200"/>
                </a:lnTo>
                <a:close/>
              </a:path>
            </a:pathLst>
          </a:custGeom>
          <a:solidFill>
            <a:srgbClr val="92D050"/>
          </a:solidFill>
        </p:spPr>
        <p:txBody>
          <a:bodyPr wrap="square" lIns="0" tIns="0" rIns="0" bIns="0" rtlCol="0"/>
          <a:lstStyle/>
          <a:p>
            <a:endParaRPr/>
          </a:p>
        </p:txBody>
      </p:sp>
      <p:sp>
        <p:nvSpPr>
          <p:cNvPr id="3" name="object 3"/>
          <p:cNvSpPr/>
          <p:nvPr/>
        </p:nvSpPr>
        <p:spPr>
          <a:xfrm>
            <a:off x="3022092" y="388620"/>
            <a:ext cx="3784091" cy="8991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72784" y="388620"/>
            <a:ext cx="624839" cy="89916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262121" y="478612"/>
            <a:ext cx="3280410" cy="514350"/>
          </a:xfrm>
          <a:prstGeom prst="rect">
            <a:avLst/>
          </a:prstGeom>
        </p:spPr>
        <p:txBody>
          <a:bodyPr vert="horz" wrap="square" lIns="0" tIns="13335" rIns="0" bIns="0" rtlCol="0">
            <a:spAutoFit/>
          </a:bodyPr>
          <a:lstStyle/>
          <a:p>
            <a:pPr marL="12700">
              <a:lnSpc>
                <a:spcPct val="100000"/>
              </a:lnSpc>
              <a:spcBef>
                <a:spcPts val="105"/>
              </a:spcBef>
            </a:pPr>
            <a:r>
              <a:rPr sz="3200" spc="-145" dirty="0">
                <a:solidFill>
                  <a:srgbClr val="001F5F"/>
                </a:solidFill>
              </a:rPr>
              <a:t>Laboratori</a:t>
            </a:r>
            <a:r>
              <a:rPr sz="3200" spc="-260" dirty="0">
                <a:solidFill>
                  <a:srgbClr val="001F5F"/>
                </a:solidFill>
              </a:rPr>
              <a:t> </a:t>
            </a:r>
            <a:r>
              <a:rPr sz="3200" spc="-140" dirty="0">
                <a:solidFill>
                  <a:srgbClr val="001F5F"/>
                </a:solidFill>
              </a:rPr>
              <a:t>Formativi</a:t>
            </a:r>
            <a:endParaRPr sz="3200"/>
          </a:p>
        </p:txBody>
      </p:sp>
      <p:graphicFrame>
        <p:nvGraphicFramePr>
          <p:cNvPr id="6" name="object 6"/>
          <p:cNvGraphicFramePr>
            <a:graphicFrameLocks noGrp="1"/>
          </p:cNvGraphicFramePr>
          <p:nvPr>
            <p:extLst>
              <p:ext uri="{D42A27DB-BD31-4B8C-83A1-F6EECF244321}">
                <p14:modId xmlns:p14="http://schemas.microsoft.com/office/powerpoint/2010/main" val="2175422617"/>
              </p:ext>
            </p:extLst>
          </p:nvPr>
        </p:nvGraphicFramePr>
        <p:xfrm>
          <a:off x="228597" y="3268726"/>
          <a:ext cx="8610602" cy="2701290"/>
        </p:xfrm>
        <a:graphic>
          <a:graphicData uri="http://schemas.openxmlformats.org/drawingml/2006/table">
            <a:tbl>
              <a:tblPr firstRow="1" bandRow="1">
                <a:tableStyleId>{2D5ABB26-0587-4C30-8999-92F81FD0307C}</a:tableStyleId>
              </a:tblPr>
              <a:tblGrid>
                <a:gridCol w="2152651">
                  <a:extLst>
                    <a:ext uri="{9D8B030D-6E8A-4147-A177-3AD203B41FA5}">
                      <a16:colId xmlns:a16="http://schemas.microsoft.com/office/drawing/2014/main" xmlns="" val="20000"/>
                    </a:ext>
                  </a:extLst>
                </a:gridCol>
                <a:gridCol w="2152651">
                  <a:extLst>
                    <a:ext uri="{9D8B030D-6E8A-4147-A177-3AD203B41FA5}">
                      <a16:colId xmlns:a16="http://schemas.microsoft.com/office/drawing/2014/main" xmlns="" val="20001"/>
                    </a:ext>
                  </a:extLst>
                </a:gridCol>
                <a:gridCol w="2152649">
                  <a:extLst>
                    <a:ext uri="{9D8B030D-6E8A-4147-A177-3AD203B41FA5}">
                      <a16:colId xmlns:a16="http://schemas.microsoft.com/office/drawing/2014/main" xmlns="" val="20002"/>
                    </a:ext>
                  </a:extLst>
                </a:gridCol>
                <a:gridCol w="2152651">
                  <a:extLst>
                    <a:ext uri="{9D8B030D-6E8A-4147-A177-3AD203B41FA5}">
                      <a16:colId xmlns:a16="http://schemas.microsoft.com/office/drawing/2014/main" xmlns="" val="20003"/>
                    </a:ext>
                  </a:extLst>
                </a:gridCol>
              </a:tblGrid>
              <a:tr h="1981200">
                <a:tc>
                  <a:txBody>
                    <a:bodyPr/>
                    <a:lstStyle/>
                    <a:p>
                      <a:pPr marL="196850" marR="177165" indent="544195" algn="ctr">
                        <a:lnSpc>
                          <a:spcPct val="100000"/>
                        </a:lnSpc>
                        <a:spcBef>
                          <a:spcPts val="300"/>
                        </a:spcBef>
                      </a:pPr>
                      <a:r>
                        <a:rPr sz="2000" b="1" spc="0" dirty="0">
                          <a:solidFill>
                            <a:srgbClr val="FFFFFF"/>
                          </a:solidFill>
                          <a:latin typeface="Times New Roman"/>
                          <a:cs typeface="Times New Roman"/>
                        </a:rPr>
                        <a:t>Lab. </a:t>
                      </a:r>
                      <a:r>
                        <a:rPr sz="2000" b="1" spc="0" dirty="0" smtClean="0">
                          <a:solidFill>
                            <a:srgbClr val="FFFFFF"/>
                          </a:solidFill>
                          <a:latin typeface="Times New Roman"/>
                          <a:cs typeface="Times New Roman"/>
                        </a:rPr>
                        <a:t>1</a:t>
                      </a:r>
                      <a:endParaRPr lang="it-IT" sz="2000" b="1" spc="0" dirty="0" smtClean="0">
                        <a:solidFill>
                          <a:srgbClr val="FFFFFF"/>
                        </a:solidFill>
                        <a:latin typeface="Times New Roman"/>
                        <a:cs typeface="Times New Roman"/>
                      </a:endParaRPr>
                    </a:p>
                    <a:p>
                      <a:pPr marL="196850" marR="177165" indent="544195" algn="ctr">
                        <a:lnSpc>
                          <a:spcPct val="100000"/>
                        </a:lnSpc>
                        <a:spcBef>
                          <a:spcPts val="300"/>
                        </a:spcBef>
                      </a:pPr>
                      <a:endParaRPr lang="it-IT" sz="2000" b="1" spc="0" dirty="0" smtClean="0">
                        <a:solidFill>
                          <a:srgbClr val="FFFFFF"/>
                        </a:solidFill>
                        <a:latin typeface="Times New Roman"/>
                        <a:cs typeface="Times New Roman"/>
                      </a:endParaRPr>
                    </a:p>
                    <a:p>
                      <a:pPr marL="180975" marR="177165" indent="0" algn="ctr">
                        <a:lnSpc>
                          <a:spcPct val="100000"/>
                        </a:lnSpc>
                        <a:spcBef>
                          <a:spcPts val="300"/>
                        </a:spcBef>
                      </a:pPr>
                      <a:r>
                        <a:rPr sz="2000" b="1" spc="0" dirty="0" smtClean="0">
                          <a:solidFill>
                            <a:srgbClr val="FFFFFF"/>
                          </a:solidFill>
                          <a:latin typeface="Times New Roman"/>
                          <a:cs typeface="Times New Roman"/>
                        </a:rPr>
                        <a:t>  </a:t>
                      </a:r>
                      <a:r>
                        <a:rPr lang="it-IT" sz="2000" b="1" spc="0" dirty="0" smtClean="0">
                          <a:solidFill>
                            <a:srgbClr val="FFFFFF"/>
                          </a:solidFill>
                          <a:latin typeface="Times New Roman"/>
                          <a:cs typeface="Times New Roman"/>
                        </a:rPr>
                        <a:t>Educazione Sviluppo Sostenibile</a:t>
                      </a:r>
                      <a:endParaRPr sz="2000" spc="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700" algn="ctr">
                        <a:lnSpc>
                          <a:spcPct val="100000"/>
                        </a:lnSpc>
                        <a:spcBef>
                          <a:spcPts val="300"/>
                        </a:spcBef>
                      </a:pPr>
                      <a:r>
                        <a:rPr sz="2000" b="1" spc="0" dirty="0">
                          <a:solidFill>
                            <a:srgbClr val="FFFFFF"/>
                          </a:solidFill>
                          <a:latin typeface="Times New Roman"/>
                          <a:cs typeface="Times New Roman"/>
                        </a:rPr>
                        <a:t>Lab. </a:t>
                      </a:r>
                      <a:r>
                        <a:rPr lang="it-IT" sz="2000" b="1" spc="0" dirty="0" smtClean="0">
                          <a:solidFill>
                            <a:srgbClr val="FFFFFF"/>
                          </a:solidFill>
                          <a:latin typeface="Times New Roman"/>
                          <a:cs typeface="Times New Roman"/>
                        </a:rPr>
                        <a:t> </a:t>
                      </a:r>
                      <a:r>
                        <a:rPr sz="2000" b="1" spc="0" dirty="0" smtClean="0">
                          <a:solidFill>
                            <a:srgbClr val="FFFFFF"/>
                          </a:solidFill>
                          <a:latin typeface="Times New Roman"/>
                          <a:cs typeface="Times New Roman"/>
                        </a:rPr>
                        <a:t>2</a:t>
                      </a:r>
                      <a:endParaRPr lang="it-IT" sz="2000" b="1" spc="0" dirty="0" smtClean="0">
                        <a:solidFill>
                          <a:srgbClr val="FFFFFF"/>
                        </a:solidFill>
                        <a:latin typeface="Times New Roman"/>
                        <a:cs typeface="Times New Roman"/>
                      </a:endParaRPr>
                    </a:p>
                    <a:p>
                      <a:pPr marL="114300" indent="0" algn="ctr">
                        <a:lnSpc>
                          <a:spcPct val="100000"/>
                        </a:lnSpc>
                        <a:spcBef>
                          <a:spcPts val="300"/>
                        </a:spcBef>
                      </a:pPr>
                      <a:endParaRPr sz="2000" spc="0" dirty="0">
                        <a:latin typeface="Times New Roman"/>
                        <a:cs typeface="Times New Roman"/>
                      </a:endParaRPr>
                    </a:p>
                    <a:p>
                      <a:pPr marL="114300" marR="92710" indent="0" algn="ctr">
                        <a:lnSpc>
                          <a:spcPct val="100000"/>
                        </a:lnSpc>
                        <a:spcBef>
                          <a:spcPts val="5"/>
                        </a:spcBef>
                      </a:pPr>
                      <a:r>
                        <a:rPr sz="2000" b="1" spc="0" dirty="0">
                          <a:solidFill>
                            <a:srgbClr val="FFFFFF"/>
                          </a:solidFill>
                          <a:latin typeface="Times New Roman"/>
                          <a:cs typeface="Times New Roman"/>
                        </a:rPr>
                        <a:t>Gestione della </a:t>
                      </a:r>
                      <a:r>
                        <a:rPr sz="2000" b="1" spc="0" dirty="0" err="1">
                          <a:solidFill>
                            <a:srgbClr val="FFFFFF"/>
                          </a:solidFill>
                          <a:latin typeface="Times New Roman"/>
                          <a:cs typeface="Times New Roman"/>
                        </a:rPr>
                        <a:t>classe</a:t>
                      </a:r>
                      <a:r>
                        <a:rPr sz="2000" b="1" spc="0" dirty="0">
                          <a:solidFill>
                            <a:srgbClr val="FFFFFF"/>
                          </a:solidFill>
                          <a:latin typeface="Times New Roman"/>
                          <a:cs typeface="Times New Roman"/>
                        </a:rPr>
                        <a:t> </a:t>
                      </a:r>
                      <a:r>
                        <a:rPr sz="2000" b="1" spc="0" dirty="0" smtClean="0">
                          <a:solidFill>
                            <a:srgbClr val="FFFFFF"/>
                          </a:solidFill>
                          <a:latin typeface="Times New Roman"/>
                          <a:cs typeface="Times New Roman"/>
                        </a:rPr>
                        <a:t>e  </a:t>
                      </a:r>
                      <a:r>
                        <a:rPr sz="2000" b="1" spc="0" dirty="0">
                          <a:solidFill>
                            <a:srgbClr val="FFFFFF"/>
                          </a:solidFill>
                          <a:latin typeface="Times New Roman"/>
                          <a:cs typeface="Times New Roman"/>
                        </a:rPr>
                        <a:t>problematiche  relazionali</a:t>
                      </a:r>
                      <a:endParaRPr sz="2000" spc="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5240" algn="ctr">
                        <a:lnSpc>
                          <a:spcPct val="100000"/>
                        </a:lnSpc>
                        <a:spcBef>
                          <a:spcPts val="300"/>
                        </a:spcBef>
                      </a:pPr>
                      <a:r>
                        <a:rPr sz="2000" b="1" spc="0" dirty="0">
                          <a:solidFill>
                            <a:srgbClr val="FFFFFF"/>
                          </a:solidFill>
                          <a:latin typeface="Times New Roman"/>
                          <a:cs typeface="Times New Roman"/>
                        </a:rPr>
                        <a:t>Lab. </a:t>
                      </a:r>
                      <a:r>
                        <a:rPr lang="it-IT" sz="2000" b="1" spc="0" dirty="0" smtClean="0">
                          <a:solidFill>
                            <a:srgbClr val="FFFFFF"/>
                          </a:solidFill>
                          <a:latin typeface="Times New Roman"/>
                          <a:cs typeface="Times New Roman"/>
                        </a:rPr>
                        <a:t> </a:t>
                      </a:r>
                      <a:r>
                        <a:rPr sz="2000" b="1" spc="0" dirty="0" smtClean="0">
                          <a:solidFill>
                            <a:srgbClr val="FFFFFF"/>
                          </a:solidFill>
                          <a:latin typeface="Times New Roman"/>
                          <a:cs typeface="Times New Roman"/>
                        </a:rPr>
                        <a:t>3</a:t>
                      </a:r>
                      <a:endParaRPr lang="it-IT" sz="2000" b="1" spc="0" dirty="0" smtClean="0">
                        <a:solidFill>
                          <a:srgbClr val="FFFFFF"/>
                        </a:solidFill>
                        <a:latin typeface="Times New Roman"/>
                        <a:cs typeface="Times New Roman"/>
                      </a:endParaRPr>
                    </a:p>
                    <a:p>
                      <a:pPr marL="101600" indent="0" algn="ctr">
                        <a:lnSpc>
                          <a:spcPct val="100000"/>
                        </a:lnSpc>
                        <a:spcBef>
                          <a:spcPts val="300"/>
                        </a:spcBef>
                      </a:pPr>
                      <a:endParaRPr sz="2000" spc="0" dirty="0">
                        <a:latin typeface="Times New Roman"/>
                        <a:cs typeface="Times New Roman"/>
                      </a:endParaRPr>
                    </a:p>
                    <a:p>
                      <a:pPr marL="101600" marR="78740" indent="0" algn="ctr">
                        <a:lnSpc>
                          <a:spcPct val="100000"/>
                        </a:lnSpc>
                        <a:spcBef>
                          <a:spcPts val="5"/>
                        </a:spcBef>
                      </a:pPr>
                      <a:r>
                        <a:rPr lang="it-IT" sz="2000" b="1" spc="0" dirty="0" smtClean="0">
                          <a:solidFill>
                            <a:srgbClr val="FFFFFF"/>
                          </a:solidFill>
                          <a:latin typeface="Times New Roman"/>
                          <a:cs typeface="Times New Roman"/>
                        </a:rPr>
                        <a:t>Nuove Risorse Digitali</a:t>
                      </a:r>
                      <a:endParaRPr sz="2000" spc="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82245" marR="159385" indent="528955" algn="ctr">
                        <a:lnSpc>
                          <a:spcPct val="100000"/>
                        </a:lnSpc>
                        <a:spcBef>
                          <a:spcPts val="300"/>
                        </a:spcBef>
                      </a:pPr>
                      <a:r>
                        <a:rPr sz="2000" b="1" spc="0" dirty="0">
                          <a:solidFill>
                            <a:srgbClr val="FFFFFF"/>
                          </a:solidFill>
                          <a:latin typeface="Times New Roman"/>
                          <a:cs typeface="Times New Roman"/>
                        </a:rPr>
                        <a:t>Lab. </a:t>
                      </a:r>
                      <a:r>
                        <a:rPr lang="it-IT" sz="2000" b="1" spc="0" dirty="0" smtClean="0">
                          <a:solidFill>
                            <a:srgbClr val="FFFFFF"/>
                          </a:solidFill>
                          <a:latin typeface="Times New Roman"/>
                          <a:cs typeface="Times New Roman"/>
                        </a:rPr>
                        <a:t> </a:t>
                      </a:r>
                      <a:r>
                        <a:rPr sz="2000" b="1" spc="0" dirty="0" smtClean="0">
                          <a:solidFill>
                            <a:srgbClr val="FFFFFF"/>
                          </a:solidFill>
                          <a:latin typeface="Times New Roman"/>
                          <a:cs typeface="Times New Roman"/>
                        </a:rPr>
                        <a:t>4</a:t>
                      </a:r>
                      <a:endParaRPr lang="it-IT" sz="2000" b="1" spc="0" dirty="0" smtClean="0">
                        <a:solidFill>
                          <a:srgbClr val="FFFFFF"/>
                        </a:solidFill>
                        <a:latin typeface="Times New Roman"/>
                        <a:cs typeface="Times New Roman"/>
                      </a:endParaRPr>
                    </a:p>
                    <a:p>
                      <a:pPr marL="180975" marR="159385" indent="0" algn="ctr">
                        <a:lnSpc>
                          <a:spcPct val="100000"/>
                        </a:lnSpc>
                        <a:spcBef>
                          <a:spcPts val="300"/>
                        </a:spcBef>
                      </a:pPr>
                      <a:endParaRPr lang="it-IT" sz="2000" b="1" spc="0" dirty="0" smtClean="0">
                        <a:solidFill>
                          <a:srgbClr val="FFFFFF"/>
                        </a:solidFill>
                        <a:latin typeface="Times New Roman"/>
                        <a:cs typeface="Times New Roman"/>
                      </a:endParaRPr>
                    </a:p>
                    <a:p>
                      <a:pPr marL="180975" marR="159385" indent="0" algn="ctr">
                        <a:lnSpc>
                          <a:spcPct val="100000"/>
                        </a:lnSpc>
                        <a:spcBef>
                          <a:spcPts val="300"/>
                        </a:spcBef>
                      </a:pPr>
                      <a:r>
                        <a:rPr sz="2000" b="1" spc="0" dirty="0" err="1" smtClean="0">
                          <a:solidFill>
                            <a:srgbClr val="FFFFFF"/>
                          </a:solidFill>
                          <a:latin typeface="Times New Roman"/>
                          <a:cs typeface="Times New Roman"/>
                        </a:rPr>
                        <a:t>Bisogni</a:t>
                      </a:r>
                      <a:r>
                        <a:rPr sz="2000" b="1" spc="0" dirty="0" smtClean="0">
                          <a:solidFill>
                            <a:srgbClr val="FFFFFF"/>
                          </a:solidFill>
                          <a:latin typeface="Times New Roman"/>
                          <a:cs typeface="Times New Roman"/>
                        </a:rPr>
                        <a:t> </a:t>
                      </a:r>
                      <a:r>
                        <a:rPr lang="it-IT" sz="2000" b="1" spc="0" dirty="0" smtClean="0">
                          <a:solidFill>
                            <a:srgbClr val="FFFFFF"/>
                          </a:solidFill>
                          <a:latin typeface="Times New Roman"/>
                          <a:cs typeface="Times New Roman"/>
                        </a:rPr>
                        <a:t>E</a:t>
                      </a:r>
                      <a:r>
                        <a:rPr sz="2000" b="1" spc="0" dirty="0" err="1" smtClean="0">
                          <a:solidFill>
                            <a:srgbClr val="FFFFFF"/>
                          </a:solidFill>
                          <a:latin typeface="Times New Roman"/>
                          <a:cs typeface="Times New Roman"/>
                        </a:rPr>
                        <a:t>ducativi</a:t>
                      </a:r>
                      <a:r>
                        <a:rPr sz="2000" b="1" spc="0" dirty="0" smtClean="0">
                          <a:solidFill>
                            <a:srgbClr val="FFFFFF"/>
                          </a:solidFill>
                          <a:latin typeface="Times New Roman"/>
                          <a:cs typeface="Times New Roman"/>
                        </a:rPr>
                        <a:t>  </a:t>
                      </a:r>
                      <a:r>
                        <a:rPr lang="it-IT" sz="2000" b="1" spc="0" dirty="0" smtClean="0">
                          <a:solidFill>
                            <a:srgbClr val="FFFFFF"/>
                          </a:solidFill>
                          <a:latin typeface="Times New Roman"/>
                          <a:cs typeface="Times New Roman"/>
                        </a:rPr>
                        <a:t>S</a:t>
                      </a:r>
                      <a:r>
                        <a:rPr sz="2000" b="1" spc="0" dirty="0" err="1" smtClean="0">
                          <a:solidFill>
                            <a:srgbClr val="FFFFFF"/>
                          </a:solidFill>
                          <a:latin typeface="Times New Roman"/>
                          <a:cs typeface="Times New Roman"/>
                        </a:rPr>
                        <a:t>peciali</a:t>
                      </a:r>
                      <a:endParaRPr sz="2000" spc="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xmlns="" val="10000"/>
                  </a:ext>
                </a:extLst>
              </a:tr>
              <a:tr h="720090">
                <a:tc>
                  <a:txBody>
                    <a:bodyPr/>
                    <a:lstStyle/>
                    <a:p>
                      <a:pPr marL="10795" algn="ctr">
                        <a:lnSpc>
                          <a:spcPct val="100000"/>
                        </a:lnSpc>
                        <a:spcBef>
                          <a:spcPts val="1245"/>
                        </a:spcBef>
                      </a:pPr>
                      <a:r>
                        <a:rPr sz="2400" spc="-120" dirty="0">
                          <a:latin typeface="Arial"/>
                          <a:cs typeface="Arial"/>
                        </a:rPr>
                        <a:t>3</a:t>
                      </a:r>
                      <a:r>
                        <a:rPr sz="2400" spc="-145" dirty="0">
                          <a:latin typeface="Arial"/>
                          <a:cs typeface="Arial"/>
                        </a:rPr>
                        <a:t> </a:t>
                      </a:r>
                      <a:r>
                        <a:rPr sz="2400" spc="-75" dirty="0">
                          <a:latin typeface="Arial"/>
                          <a:cs typeface="Arial"/>
                        </a:rPr>
                        <a:t>ore</a:t>
                      </a:r>
                      <a:endParaRPr sz="2400">
                        <a:latin typeface="Arial"/>
                        <a:cs typeface="Arial"/>
                      </a:endParaRPr>
                    </a:p>
                  </a:txBody>
                  <a:tcPr marL="0" marR="0" marT="158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1430" algn="ctr">
                        <a:lnSpc>
                          <a:spcPct val="100000"/>
                        </a:lnSpc>
                        <a:spcBef>
                          <a:spcPts val="1245"/>
                        </a:spcBef>
                      </a:pPr>
                      <a:r>
                        <a:rPr sz="2400" spc="-120" dirty="0">
                          <a:latin typeface="Arial"/>
                          <a:cs typeface="Arial"/>
                        </a:rPr>
                        <a:t>3</a:t>
                      </a:r>
                      <a:r>
                        <a:rPr sz="2400" spc="-145" dirty="0">
                          <a:latin typeface="Arial"/>
                          <a:cs typeface="Arial"/>
                        </a:rPr>
                        <a:t> </a:t>
                      </a:r>
                      <a:r>
                        <a:rPr sz="2400" spc="-75" dirty="0">
                          <a:latin typeface="Arial"/>
                          <a:cs typeface="Arial"/>
                        </a:rPr>
                        <a:t>ore</a:t>
                      </a:r>
                      <a:endParaRPr sz="2400" dirty="0">
                        <a:latin typeface="Arial"/>
                        <a:cs typeface="Arial"/>
                      </a:endParaRPr>
                    </a:p>
                  </a:txBody>
                  <a:tcPr marL="0" marR="0" marT="158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700" algn="ctr">
                        <a:lnSpc>
                          <a:spcPct val="100000"/>
                        </a:lnSpc>
                        <a:spcBef>
                          <a:spcPts val="1245"/>
                        </a:spcBef>
                      </a:pPr>
                      <a:r>
                        <a:rPr sz="2400" spc="-120" dirty="0">
                          <a:latin typeface="Arial"/>
                          <a:cs typeface="Arial"/>
                        </a:rPr>
                        <a:t>3</a:t>
                      </a:r>
                      <a:r>
                        <a:rPr sz="2400" spc="-135" dirty="0">
                          <a:latin typeface="Arial"/>
                          <a:cs typeface="Arial"/>
                        </a:rPr>
                        <a:t> </a:t>
                      </a:r>
                      <a:r>
                        <a:rPr sz="2400" spc="-75" dirty="0">
                          <a:latin typeface="Arial"/>
                          <a:cs typeface="Arial"/>
                        </a:rPr>
                        <a:t>ore</a:t>
                      </a:r>
                      <a:endParaRPr sz="2400">
                        <a:latin typeface="Arial"/>
                        <a:cs typeface="Arial"/>
                      </a:endParaRPr>
                    </a:p>
                  </a:txBody>
                  <a:tcPr marL="0" marR="0" marT="158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065" algn="ctr">
                        <a:lnSpc>
                          <a:spcPct val="100000"/>
                        </a:lnSpc>
                        <a:spcBef>
                          <a:spcPts val="1245"/>
                        </a:spcBef>
                      </a:pPr>
                      <a:r>
                        <a:rPr sz="2400" spc="-120" dirty="0">
                          <a:latin typeface="Arial"/>
                          <a:cs typeface="Arial"/>
                        </a:rPr>
                        <a:t>3</a:t>
                      </a:r>
                      <a:r>
                        <a:rPr sz="2400" spc="-145" dirty="0">
                          <a:latin typeface="Arial"/>
                          <a:cs typeface="Arial"/>
                        </a:rPr>
                        <a:t> </a:t>
                      </a:r>
                      <a:r>
                        <a:rPr sz="2400" spc="-75" dirty="0">
                          <a:latin typeface="Arial"/>
                          <a:cs typeface="Arial"/>
                        </a:rPr>
                        <a:t>ore</a:t>
                      </a:r>
                      <a:endParaRPr sz="2400" dirty="0">
                        <a:latin typeface="Arial"/>
                        <a:cs typeface="Arial"/>
                      </a:endParaRPr>
                    </a:p>
                  </a:txBody>
                  <a:tcPr marL="0" marR="0" marT="158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xmlns="" val="10001"/>
                  </a:ext>
                </a:extLst>
              </a:tr>
            </a:tbl>
          </a:graphicData>
        </a:graphic>
      </p:graphicFrame>
      <p:sp>
        <p:nvSpPr>
          <p:cNvPr id="7" name="object 7"/>
          <p:cNvSpPr/>
          <p:nvPr/>
        </p:nvSpPr>
        <p:spPr>
          <a:xfrm>
            <a:off x="6678676" y="1816100"/>
            <a:ext cx="1992249" cy="131445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0659" y="1636014"/>
            <a:ext cx="1563624" cy="156362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539179" y="1735137"/>
            <a:ext cx="2060470" cy="147637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30576" y="1639951"/>
            <a:ext cx="1585849" cy="160807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9065" y="1373505"/>
            <a:ext cx="7977733" cy="866775"/>
          </a:xfrm>
          <a:prstGeom prst="rect">
            <a:avLst/>
          </a:prstGeom>
        </p:spPr>
        <p:txBody>
          <a:bodyPr vert="horz" wrap="square" lIns="0" tIns="12700" rIns="0" bIns="0" rtlCol="0">
            <a:spAutoFit/>
          </a:bodyPr>
          <a:lstStyle/>
          <a:p>
            <a:pPr marL="12700" marR="5080">
              <a:lnSpc>
                <a:spcPct val="114999"/>
              </a:lnSpc>
              <a:spcBef>
                <a:spcPts val="100"/>
              </a:spcBef>
            </a:pPr>
            <a:r>
              <a:rPr sz="2400" spc="-85" dirty="0">
                <a:solidFill>
                  <a:srgbClr val="001F5F"/>
                </a:solidFill>
                <a:latin typeface="Arial"/>
                <a:cs typeface="Arial"/>
              </a:rPr>
              <a:t>I</a:t>
            </a:r>
            <a:r>
              <a:rPr sz="2400" spc="-140" dirty="0">
                <a:solidFill>
                  <a:srgbClr val="001F5F"/>
                </a:solidFill>
                <a:latin typeface="Arial"/>
                <a:cs typeface="Arial"/>
              </a:rPr>
              <a:t> </a:t>
            </a:r>
            <a:r>
              <a:rPr sz="2400" spc="-110" dirty="0">
                <a:solidFill>
                  <a:srgbClr val="001F5F"/>
                </a:solidFill>
                <a:latin typeface="Arial"/>
                <a:cs typeface="Arial"/>
              </a:rPr>
              <a:t>corsisti</a:t>
            </a:r>
            <a:r>
              <a:rPr sz="2400" spc="-175" dirty="0">
                <a:solidFill>
                  <a:srgbClr val="001F5F"/>
                </a:solidFill>
                <a:latin typeface="Arial"/>
                <a:cs typeface="Arial"/>
              </a:rPr>
              <a:t> </a:t>
            </a:r>
            <a:r>
              <a:rPr sz="2400" spc="-145" dirty="0">
                <a:solidFill>
                  <a:srgbClr val="001F5F"/>
                </a:solidFill>
                <a:latin typeface="Arial"/>
                <a:cs typeface="Arial"/>
              </a:rPr>
              <a:t>sono</a:t>
            </a:r>
            <a:r>
              <a:rPr sz="2400" spc="-175" dirty="0">
                <a:solidFill>
                  <a:srgbClr val="001F5F"/>
                </a:solidFill>
                <a:latin typeface="Arial"/>
                <a:cs typeface="Arial"/>
              </a:rPr>
              <a:t> </a:t>
            </a:r>
            <a:r>
              <a:rPr sz="2400" spc="-75" dirty="0">
                <a:solidFill>
                  <a:srgbClr val="001F5F"/>
                </a:solidFill>
                <a:latin typeface="Arial"/>
                <a:cs typeface="Arial"/>
              </a:rPr>
              <a:t>stati</a:t>
            </a:r>
            <a:r>
              <a:rPr sz="2400" spc="-165" dirty="0">
                <a:solidFill>
                  <a:srgbClr val="001F5F"/>
                </a:solidFill>
                <a:latin typeface="Arial"/>
                <a:cs typeface="Arial"/>
              </a:rPr>
              <a:t> </a:t>
            </a:r>
            <a:r>
              <a:rPr sz="2400" spc="-95" dirty="0">
                <a:solidFill>
                  <a:srgbClr val="001F5F"/>
                </a:solidFill>
                <a:latin typeface="Arial"/>
                <a:cs typeface="Arial"/>
              </a:rPr>
              <a:t>divisi</a:t>
            </a:r>
            <a:r>
              <a:rPr sz="2400" spc="-175" dirty="0">
                <a:solidFill>
                  <a:srgbClr val="001F5F"/>
                </a:solidFill>
                <a:latin typeface="Arial"/>
                <a:cs typeface="Arial"/>
              </a:rPr>
              <a:t> </a:t>
            </a:r>
            <a:r>
              <a:rPr sz="2400" spc="-50" dirty="0">
                <a:solidFill>
                  <a:srgbClr val="001F5F"/>
                </a:solidFill>
                <a:latin typeface="Arial"/>
                <a:cs typeface="Arial"/>
              </a:rPr>
              <a:t>in</a:t>
            </a:r>
            <a:r>
              <a:rPr sz="2400" spc="-150" dirty="0">
                <a:solidFill>
                  <a:srgbClr val="001F5F"/>
                </a:solidFill>
                <a:latin typeface="Arial"/>
                <a:cs typeface="Arial"/>
              </a:rPr>
              <a:t> </a:t>
            </a:r>
            <a:r>
              <a:rPr lang="it-IT" sz="2400" spc="-120" dirty="0" smtClean="0">
                <a:solidFill>
                  <a:srgbClr val="C00000"/>
                </a:solidFill>
                <a:latin typeface="Arial"/>
                <a:cs typeface="Arial"/>
              </a:rPr>
              <a:t>18</a:t>
            </a:r>
            <a:r>
              <a:rPr sz="2400" spc="-140" dirty="0" smtClean="0">
                <a:solidFill>
                  <a:srgbClr val="C00000"/>
                </a:solidFill>
                <a:latin typeface="Arial"/>
                <a:cs typeface="Arial"/>
              </a:rPr>
              <a:t> </a:t>
            </a:r>
            <a:r>
              <a:rPr sz="2400" spc="-90" dirty="0">
                <a:solidFill>
                  <a:srgbClr val="C00000"/>
                </a:solidFill>
                <a:latin typeface="Arial"/>
                <a:cs typeface="Arial"/>
              </a:rPr>
              <a:t>gruppi</a:t>
            </a:r>
            <a:r>
              <a:rPr sz="2400" spc="-90" dirty="0">
                <a:solidFill>
                  <a:srgbClr val="001F5F"/>
                </a:solidFill>
                <a:latin typeface="Arial"/>
                <a:cs typeface="Arial"/>
              </a:rPr>
              <a:t>,</a:t>
            </a:r>
            <a:r>
              <a:rPr sz="2400" spc="-175" dirty="0">
                <a:solidFill>
                  <a:srgbClr val="001F5F"/>
                </a:solidFill>
                <a:latin typeface="Arial"/>
                <a:cs typeface="Arial"/>
              </a:rPr>
              <a:t> </a:t>
            </a:r>
            <a:r>
              <a:rPr sz="2400" spc="-145" dirty="0">
                <a:solidFill>
                  <a:srgbClr val="001F5F"/>
                </a:solidFill>
                <a:latin typeface="Arial"/>
                <a:cs typeface="Arial"/>
              </a:rPr>
              <a:t>accompagnati</a:t>
            </a:r>
            <a:r>
              <a:rPr sz="2400" spc="-160" dirty="0">
                <a:solidFill>
                  <a:srgbClr val="001F5F"/>
                </a:solidFill>
                <a:latin typeface="Arial"/>
                <a:cs typeface="Arial"/>
              </a:rPr>
              <a:t> </a:t>
            </a:r>
            <a:r>
              <a:rPr sz="2400" spc="-90" dirty="0">
                <a:solidFill>
                  <a:srgbClr val="001F5F"/>
                </a:solidFill>
                <a:latin typeface="Arial"/>
                <a:cs typeface="Arial"/>
              </a:rPr>
              <a:t>nel</a:t>
            </a:r>
            <a:r>
              <a:rPr sz="2400" spc="-160" dirty="0">
                <a:solidFill>
                  <a:srgbClr val="001F5F"/>
                </a:solidFill>
                <a:latin typeface="Arial"/>
                <a:cs typeface="Arial"/>
              </a:rPr>
              <a:t> </a:t>
            </a:r>
            <a:r>
              <a:rPr sz="2400" spc="-55" dirty="0">
                <a:solidFill>
                  <a:srgbClr val="001F5F"/>
                </a:solidFill>
                <a:latin typeface="Arial"/>
                <a:cs typeface="Arial"/>
              </a:rPr>
              <a:t>loro  </a:t>
            </a:r>
            <a:r>
              <a:rPr sz="2400" spc="-130" dirty="0">
                <a:solidFill>
                  <a:srgbClr val="001F5F"/>
                </a:solidFill>
                <a:latin typeface="Arial"/>
                <a:cs typeface="Arial"/>
              </a:rPr>
              <a:t>percorso </a:t>
            </a:r>
            <a:r>
              <a:rPr sz="2400" spc="-155" dirty="0">
                <a:solidFill>
                  <a:srgbClr val="001F5F"/>
                </a:solidFill>
                <a:latin typeface="Arial"/>
                <a:cs typeface="Arial"/>
              </a:rPr>
              <a:t>da </a:t>
            </a:r>
            <a:r>
              <a:rPr lang="it-IT" sz="2400" spc="-120" dirty="0" smtClean="0">
                <a:solidFill>
                  <a:srgbClr val="C00000"/>
                </a:solidFill>
                <a:latin typeface="Arial"/>
                <a:cs typeface="Arial"/>
              </a:rPr>
              <a:t>22</a:t>
            </a:r>
            <a:r>
              <a:rPr sz="2400" spc="-225" dirty="0" smtClean="0">
                <a:solidFill>
                  <a:srgbClr val="C00000"/>
                </a:solidFill>
                <a:latin typeface="Arial"/>
                <a:cs typeface="Arial"/>
              </a:rPr>
              <a:t> </a:t>
            </a:r>
            <a:r>
              <a:rPr sz="2400" spc="-85" dirty="0">
                <a:solidFill>
                  <a:srgbClr val="C00000"/>
                </a:solidFill>
                <a:latin typeface="Arial"/>
                <a:cs typeface="Arial"/>
              </a:rPr>
              <a:t>esperti</a:t>
            </a:r>
            <a:r>
              <a:rPr sz="2400" spc="-85" dirty="0">
                <a:solidFill>
                  <a:srgbClr val="001F5F"/>
                </a:solidFill>
                <a:latin typeface="Arial"/>
                <a:cs typeface="Arial"/>
              </a:rPr>
              <a:t>:</a:t>
            </a:r>
            <a:endParaRPr sz="2400" dirty="0">
              <a:latin typeface="Arial"/>
              <a:cs typeface="Arial"/>
            </a:endParaRPr>
          </a:p>
        </p:txBody>
      </p:sp>
      <p:sp>
        <p:nvSpPr>
          <p:cNvPr id="3" name="object 3"/>
          <p:cNvSpPr/>
          <p:nvPr/>
        </p:nvSpPr>
        <p:spPr>
          <a:xfrm>
            <a:off x="630237" y="173101"/>
            <a:ext cx="2270125" cy="12604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25800" y="219075"/>
            <a:ext cx="3462654" cy="584200"/>
          </a:xfrm>
          <a:custGeom>
            <a:avLst/>
            <a:gdLst/>
            <a:ahLst/>
            <a:cxnLst/>
            <a:rect l="l" t="t" r="r" b="b"/>
            <a:pathLst>
              <a:path w="3462654" h="584200">
                <a:moveTo>
                  <a:pt x="0" y="584200"/>
                </a:moveTo>
                <a:lnTo>
                  <a:pt x="3462401" y="584200"/>
                </a:lnTo>
                <a:lnTo>
                  <a:pt x="3462401" y="0"/>
                </a:lnTo>
                <a:lnTo>
                  <a:pt x="0" y="0"/>
                </a:lnTo>
                <a:lnTo>
                  <a:pt x="0" y="584200"/>
                </a:lnTo>
                <a:close/>
              </a:path>
            </a:pathLst>
          </a:custGeom>
          <a:solidFill>
            <a:srgbClr val="92D050"/>
          </a:solidFill>
        </p:spPr>
        <p:txBody>
          <a:bodyPr wrap="square" lIns="0" tIns="0" rIns="0" bIns="0" rtlCol="0"/>
          <a:lstStyle/>
          <a:p>
            <a:endParaRPr/>
          </a:p>
        </p:txBody>
      </p:sp>
      <p:sp>
        <p:nvSpPr>
          <p:cNvPr id="5" name="object 5"/>
          <p:cNvSpPr/>
          <p:nvPr/>
        </p:nvSpPr>
        <p:spPr>
          <a:xfrm>
            <a:off x="3064764" y="135636"/>
            <a:ext cx="3784091" cy="8991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15455" y="135636"/>
            <a:ext cx="624840" cy="89915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305047" y="226313"/>
            <a:ext cx="3276600" cy="513715"/>
          </a:xfrm>
          <a:prstGeom prst="rect">
            <a:avLst/>
          </a:prstGeom>
        </p:spPr>
        <p:txBody>
          <a:bodyPr vert="horz" wrap="square" lIns="0" tIns="12700" rIns="0" bIns="0" rtlCol="0">
            <a:spAutoFit/>
          </a:bodyPr>
          <a:lstStyle/>
          <a:p>
            <a:pPr marL="12700">
              <a:lnSpc>
                <a:spcPct val="100000"/>
              </a:lnSpc>
              <a:spcBef>
                <a:spcPts val="100"/>
              </a:spcBef>
            </a:pPr>
            <a:r>
              <a:rPr sz="3200" spc="-145" dirty="0">
                <a:solidFill>
                  <a:srgbClr val="001F5F"/>
                </a:solidFill>
              </a:rPr>
              <a:t>Laboratori</a:t>
            </a:r>
            <a:r>
              <a:rPr sz="3200" spc="-275" dirty="0">
                <a:solidFill>
                  <a:srgbClr val="001F5F"/>
                </a:solidFill>
              </a:rPr>
              <a:t> </a:t>
            </a:r>
            <a:r>
              <a:rPr sz="3200" spc="-140" dirty="0">
                <a:solidFill>
                  <a:srgbClr val="001F5F"/>
                </a:solidFill>
              </a:rPr>
              <a:t>Formativi</a:t>
            </a:r>
            <a:endParaRPr sz="3200" dirty="0"/>
          </a:p>
        </p:txBody>
      </p:sp>
      <p:graphicFrame>
        <p:nvGraphicFramePr>
          <p:cNvPr id="8" name="object 8"/>
          <p:cNvGraphicFramePr>
            <a:graphicFrameLocks noGrp="1"/>
          </p:cNvGraphicFramePr>
          <p:nvPr>
            <p:extLst>
              <p:ext uri="{D42A27DB-BD31-4B8C-83A1-F6EECF244321}">
                <p14:modId xmlns:p14="http://schemas.microsoft.com/office/powerpoint/2010/main" val="2079736834"/>
              </p:ext>
            </p:extLst>
          </p:nvPr>
        </p:nvGraphicFramePr>
        <p:xfrm>
          <a:off x="631343" y="2347887"/>
          <a:ext cx="8207857" cy="3957320"/>
        </p:xfrm>
        <a:graphic>
          <a:graphicData uri="http://schemas.openxmlformats.org/drawingml/2006/table">
            <a:tbl>
              <a:tblPr firstRow="1" bandRow="1">
                <a:tableStyleId>{2D5ABB26-0587-4C30-8999-92F81FD0307C}</a:tableStyleId>
              </a:tblPr>
              <a:tblGrid>
                <a:gridCol w="4169257">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989330">
                <a:tc>
                  <a:txBody>
                    <a:bodyPr/>
                    <a:lstStyle/>
                    <a:p>
                      <a:pPr marL="13335" algn="ctr">
                        <a:lnSpc>
                          <a:spcPct val="100000"/>
                        </a:lnSpc>
                        <a:spcBef>
                          <a:spcPts val="120"/>
                        </a:spcBef>
                      </a:pPr>
                      <a:r>
                        <a:rPr sz="1400" b="1" spc="-85" dirty="0">
                          <a:solidFill>
                            <a:srgbClr val="FFFFFF"/>
                          </a:solidFill>
                          <a:latin typeface="Trebuchet MS"/>
                          <a:cs typeface="Trebuchet MS"/>
                        </a:rPr>
                        <a:t>LABORATORIO</a:t>
                      </a:r>
                      <a:r>
                        <a:rPr sz="1400" b="1" spc="-145" dirty="0">
                          <a:solidFill>
                            <a:srgbClr val="FFFFFF"/>
                          </a:solidFill>
                          <a:latin typeface="Trebuchet MS"/>
                          <a:cs typeface="Trebuchet MS"/>
                        </a:rPr>
                        <a:t> </a:t>
                      </a:r>
                      <a:r>
                        <a:rPr sz="1400" b="1" spc="-110" dirty="0">
                          <a:solidFill>
                            <a:srgbClr val="FFFFFF"/>
                          </a:solidFill>
                          <a:latin typeface="Trebuchet MS"/>
                          <a:cs typeface="Trebuchet MS"/>
                        </a:rPr>
                        <a:t>1</a:t>
                      </a:r>
                      <a:endParaRPr sz="1400" dirty="0">
                        <a:latin typeface="Trebuchet MS"/>
                        <a:cs typeface="Trebuchet MS"/>
                      </a:endParaRPr>
                    </a:p>
                    <a:p>
                      <a:pPr marL="15875" algn="ctr">
                        <a:lnSpc>
                          <a:spcPct val="100000"/>
                        </a:lnSpc>
                        <a:spcBef>
                          <a:spcPts val="90"/>
                        </a:spcBef>
                      </a:pPr>
                      <a:r>
                        <a:rPr lang="it-IT" sz="2000" b="1" spc="0" dirty="0" smtClean="0">
                          <a:solidFill>
                            <a:srgbClr val="FFFFFF"/>
                          </a:solidFill>
                          <a:latin typeface="Times New Roman"/>
                          <a:cs typeface="Times New Roman"/>
                        </a:rPr>
                        <a:t>Educazione Sviluppo Sostenibile</a:t>
                      </a:r>
                      <a:endParaRPr sz="2000" spc="0" dirty="0">
                        <a:latin typeface="Times New Roman"/>
                        <a:cs typeface="Times New Roman"/>
                      </a:endParaRPr>
                    </a:p>
                  </a:txBody>
                  <a:tcPr marL="0" marR="0" marT="15240" marB="0" anchor="ctr">
                    <a:lnL w="12700">
                      <a:solidFill>
                        <a:srgbClr val="FFFFFF"/>
                      </a:solidFill>
                      <a:prstDash val="solid"/>
                    </a:lnL>
                    <a:lnR w="12700">
                      <a:solidFill>
                        <a:srgbClr val="FFFFFF"/>
                      </a:solidFill>
                      <a:prstDash val="solid"/>
                    </a:lnR>
                    <a:lnB w="12700">
                      <a:solidFill>
                        <a:srgbClr val="FFFFFF"/>
                      </a:solidFill>
                      <a:prstDash val="solid"/>
                    </a:lnB>
                    <a:solidFill>
                      <a:srgbClr val="5B9BD4"/>
                    </a:solidFill>
                  </a:tcPr>
                </a:tc>
                <a:tc>
                  <a:txBody>
                    <a:bodyPr/>
                    <a:lstStyle/>
                    <a:p>
                      <a:pPr marL="197485" marR="991235" algn="ctr">
                        <a:lnSpc>
                          <a:spcPct val="107200"/>
                        </a:lnSpc>
                        <a:spcBef>
                          <a:spcPts val="615"/>
                        </a:spcBef>
                      </a:pPr>
                      <a:r>
                        <a:rPr lang="it-IT" sz="1600" b="1" dirty="0" err="1" smtClean="0">
                          <a:latin typeface="Arial"/>
                          <a:cs typeface="Arial"/>
                        </a:rPr>
                        <a:t>Ascente</a:t>
                      </a:r>
                      <a:r>
                        <a:rPr lang="it-IT" sz="1600" b="1" dirty="0" smtClean="0">
                          <a:latin typeface="Arial"/>
                          <a:cs typeface="Arial"/>
                        </a:rPr>
                        <a:t> – Sassano – Presta – </a:t>
                      </a:r>
                      <a:r>
                        <a:rPr lang="it-IT" sz="1600" b="1" dirty="0" err="1" smtClean="0">
                          <a:latin typeface="Arial"/>
                          <a:cs typeface="Arial"/>
                        </a:rPr>
                        <a:t>Capalbo</a:t>
                      </a:r>
                      <a:r>
                        <a:rPr lang="it-IT" sz="1600" b="1" baseline="0" dirty="0" smtClean="0">
                          <a:latin typeface="Arial"/>
                          <a:cs typeface="Arial"/>
                        </a:rPr>
                        <a:t> – De Martino</a:t>
                      </a:r>
                      <a:endParaRPr sz="1600" b="1" dirty="0">
                        <a:latin typeface="Arial"/>
                        <a:cs typeface="Arial"/>
                      </a:endParaRPr>
                    </a:p>
                  </a:txBody>
                  <a:tcPr marL="0" marR="0" marT="78105" marB="0" anchor="ctr">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extLst>
                  <a:ext uri="{0D108BD9-81ED-4DB2-BD59-A6C34878D82A}">
                    <a16:rowId xmlns:a16="http://schemas.microsoft.com/office/drawing/2014/main" xmlns="" val="10000"/>
                  </a:ext>
                </a:extLst>
              </a:tr>
              <a:tr h="989330">
                <a:tc>
                  <a:txBody>
                    <a:bodyPr/>
                    <a:lstStyle/>
                    <a:p>
                      <a:pPr marR="21590" algn="ctr">
                        <a:lnSpc>
                          <a:spcPct val="100000"/>
                        </a:lnSpc>
                        <a:spcBef>
                          <a:spcPts val="120"/>
                        </a:spcBef>
                      </a:pPr>
                      <a:r>
                        <a:rPr sz="1400" b="1" spc="-85" dirty="0">
                          <a:solidFill>
                            <a:srgbClr val="FFFFFF"/>
                          </a:solidFill>
                          <a:latin typeface="Trebuchet MS"/>
                          <a:cs typeface="Trebuchet MS"/>
                        </a:rPr>
                        <a:t>LABORATORIO</a:t>
                      </a:r>
                      <a:r>
                        <a:rPr sz="1400" b="1" spc="-145" dirty="0">
                          <a:solidFill>
                            <a:srgbClr val="FFFFFF"/>
                          </a:solidFill>
                          <a:latin typeface="Trebuchet MS"/>
                          <a:cs typeface="Trebuchet MS"/>
                        </a:rPr>
                        <a:t> </a:t>
                      </a:r>
                      <a:r>
                        <a:rPr sz="1400" b="1" spc="-110" dirty="0">
                          <a:solidFill>
                            <a:srgbClr val="FFFFFF"/>
                          </a:solidFill>
                          <a:latin typeface="Trebuchet MS"/>
                          <a:cs typeface="Trebuchet MS"/>
                        </a:rPr>
                        <a:t>2</a:t>
                      </a:r>
                      <a:endParaRPr sz="1400" dirty="0">
                        <a:latin typeface="Trebuchet MS"/>
                        <a:cs typeface="Trebuchet MS"/>
                      </a:endParaRPr>
                    </a:p>
                    <a:p>
                      <a:pPr marL="13335" algn="ctr">
                        <a:lnSpc>
                          <a:spcPct val="100000"/>
                        </a:lnSpc>
                        <a:spcBef>
                          <a:spcPts val="90"/>
                        </a:spcBef>
                      </a:pPr>
                      <a:r>
                        <a:rPr sz="2000" b="1" spc="0" dirty="0">
                          <a:solidFill>
                            <a:srgbClr val="FFFFFF"/>
                          </a:solidFill>
                          <a:latin typeface="Times New Roman"/>
                          <a:cs typeface="Times New Roman"/>
                        </a:rPr>
                        <a:t>Gestione della classe e </a:t>
                      </a:r>
                      <a:r>
                        <a:rPr sz="2000" b="1" spc="0" dirty="0" err="1" smtClean="0">
                          <a:solidFill>
                            <a:srgbClr val="FFFFFF"/>
                          </a:solidFill>
                          <a:latin typeface="Times New Roman"/>
                          <a:cs typeface="Times New Roman"/>
                        </a:rPr>
                        <a:t>problematiche</a:t>
                      </a:r>
                      <a:r>
                        <a:rPr lang="it-IT" sz="2000" b="1" spc="0" dirty="0" smtClean="0">
                          <a:solidFill>
                            <a:srgbClr val="FFFFFF"/>
                          </a:solidFill>
                          <a:latin typeface="Times New Roman"/>
                          <a:cs typeface="Times New Roman"/>
                        </a:rPr>
                        <a:t> </a:t>
                      </a:r>
                      <a:r>
                        <a:rPr sz="2000" b="1" spc="0" dirty="0" err="1" smtClean="0">
                          <a:solidFill>
                            <a:srgbClr val="FFFFFF"/>
                          </a:solidFill>
                          <a:latin typeface="Times New Roman"/>
                          <a:cs typeface="Times New Roman"/>
                        </a:rPr>
                        <a:t>relazionali</a:t>
                      </a:r>
                      <a:endParaRPr sz="2000" spc="0" dirty="0">
                        <a:latin typeface="Times New Roman"/>
                        <a:cs typeface="Times New Roman"/>
                      </a:endParaRPr>
                    </a:p>
                  </a:txBody>
                  <a:tcPr marL="0" marR="0" marT="15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algn="ctr">
                        <a:lnSpc>
                          <a:spcPct val="100000"/>
                        </a:lnSpc>
                        <a:spcBef>
                          <a:spcPts val="30"/>
                        </a:spcBef>
                      </a:pPr>
                      <a:r>
                        <a:rPr lang="it-IT" sz="1600" b="1" dirty="0" smtClean="0">
                          <a:latin typeface="Arial"/>
                          <a:cs typeface="Arial"/>
                        </a:rPr>
                        <a:t>Falcone – </a:t>
                      </a:r>
                      <a:r>
                        <a:rPr lang="it-IT" sz="1600" b="1" dirty="0" err="1" smtClean="0">
                          <a:latin typeface="Arial"/>
                          <a:cs typeface="Arial"/>
                        </a:rPr>
                        <a:t>Casciaro</a:t>
                      </a:r>
                      <a:r>
                        <a:rPr lang="it-IT" sz="1600" b="1" dirty="0" smtClean="0">
                          <a:latin typeface="Arial"/>
                          <a:cs typeface="Arial"/>
                        </a:rPr>
                        <a:t> – Salerno – De Giorgio – Greco - </a:t>
                      </a:r>
                      <a:r>
                        <a:rPr lang="it-IT" sz="1600" b="1" dirty="0" err="1" smtClean="0">
                          <a:latin typeface="Arial"/>
                          <a:cs typeface="Arial"/>
                        </a:rPr>
                        <a:t>Sprovieri</a:t>
                      </a:r>
                      <a:endParaRPr sz="1600" b="1" dirty="0">
                        <a:latin typeface="Arial"/>
                        <a:cs typeface="Arial"/>
                      </a:endParaRPr>
                    </a:p>
                  </a:txBody>
                  <a:tcPr marL="0" marR="0" marT="38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xmlns="" val="10001"/>
                  </a:ext>
                </a:extLst>
              </a:tr>
              <a:tr h="989330">
                <a:tc>
                  <a:txBody>
                    <a:bodyPr/>
                    <a:lstStyle/>
                    <a:p>
                      <a:pPr marL="13335" algn="ctr">
                        <a:lnSpc>
                          <a:spcPct val="100000"/>
                        </a:lnSpc>
                      </a:pPr>
                      <a:r>
                        <a:rPr sz="1400" b="1" spc="-85" dirty="0" smtClean="0">
                          <a:solidFill>
                            <a:srgbClr val="FFFFFF"/>
                          </a:solidFill>
                          <a:latin typeface="Trebuchet MS"/>
                          <a:cs typeface="Trebuchet MS"/>
                        </a:rPr>
                        <a:t>LABORATORIO</a:t>
                      </a:r>
                      <a:r>
                        <a:rPr sz="1400" b="1" spc="-145" dirty="0" smtClean="0">
                          <a:solidFill>
                            <a:srgbClr val="FFFFFF"/>
                          </a:solidFill>
                          <a:latin typeface="Trebuchet MS"/>
                          <a:cs typeface="Trebuchet MS"/>
                        </a:rPr>
                        <a:t> </a:t>
                      </a:r>
                      <a:r>
                        <a:rPr sz="1400" b="1" spc="-110" dirty="0">
                          <a:solidFill>
                            <a:srgbClr val="FFFFFF"/>
                          </a:solidFill>
                          <a:latin typeface="Trebuchet MS"/>
                          <a:cs typeface="Trebuchet MS"/>
                        </a:rPr>
                        <a:t>3</a:t>
                      </a:r>
                      <a:endParaRPr sz="1400" dirty="0">
                        <a:latin typeface="Trebuchet MS"/>
                        <a:cs typeface="Trebuchet MS"/>
                      </a:endParaRPr>
                    </a:p>
                    <a:p>
                      <a:pPr marL="15875" algn="ctr">
                        <a:lnSpc>
                          <a:spcPct val="100000"/>
                        </a:lnSpc>
                        <a:spcBef>
                          <a:spcPts val="90"/>
                        </a:spcBef>
                      </a:pPr>
                      <a:r>
                        <a:rPr lang="it-IT" sz="2000" b="1" spc="0" dirty="0" smtClean="0">
                          <a:solidFill>
                            <a:srgbClr val="FFFFFF"/>
                          </a:solidFill>
                          <a:latin typeface="Times New Roman"/>
                          <a:cs typeface="Times New Roman"/>
                        </a:rPr>
                        <a:t>Nuove Risorse</a:t>
                      </a:r>
                      <a:r>
                        <a:rPr lang="it-IT" sz="2000" b="1" spc="0" baseline="0" dirty="0" smtClean="0">
                          <a:solidFill>
                            <a:srgbClr val="FFFFFF"/>
                          </a:solidFill>
                          <a:latin typeface="Times New Roman"/>
                          <a:cs typeface="Times New Roman"/>
                        </a:rPr>
                        <a:t> Digitali</a:t>
                      </a:r>
                      <a:endParaRPr lang="it-IT" sz="2000" spc="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it-IT" sz="1600" b="1" dirty="0" smtClean="0">
                          <a:latin typeface="Arial"/>
                          <a:cs typeface="Arial"/>
                        </a:rPr>
                        <a:t>Costanzo – </a:t>
                      </a:r>
                      <a:r>
                        <a:rPr lang="it-IT" sz="1600" b="1" dirty="0" err="1" smtClean="0">
                          <a:latin typeface="Arial"/>
                          <a:cs typeface="Arial"/>
                        </a:rPr>
                        <a:t>Marincola</a:t>
                      </a:r>
                      <a:r>
                        <a:rPr lang="it-IT" sz="1600" b="1" dirty="0" smtClean="0">
                          <a:latin typeface="Arial"/>
                          <a:cs typeface="Arial"/>
                        </a:rPr>
                        <a:t> – Salvati – </a:t>
                      </a:r>
                      <a:r>
                        <a:rPr lang="it-IT" sz="1600" b="1" dirty="0" err="1" smtClean="0">
                          <a:latin typeface="Arial"/>
                          <a:cs typeface="Arial"/>
                        </a:rPr>
                        <a:t>Credidio</a:t>
                      </a:r>
                      <a:r>
                        <a:rPr lang="it-IT" sz="1600" b="1" dirty="0" smtClean="0">
                          <a:latin typeface="Arial"/>
                          <a:cs typeface="Arial"/>
                        </a:rPr>
                        <a:t> – </a:t>
                      </a:r>
                      <a:r>
                        <a:rPr lang="it-IT" sz="1600" b="1" dirty="0" err="1" smtClean="0">
                          <a:latin typeface="Arial"/>
                          <a:cs typeface="Arial"/>
                        </a:rPr>
                        <a:t>Sapia</a:t>
                      </a:r>
                      <a:r>
                        <a:rPr lang="it-IT" sz="1600" b="1" dirty="0" smtClean="0">
                          <a:latin typeface="Arial"/>
                          <a:cs typeface="Arial"/>
                        </a:rPr>
                        <a:t> - Scola</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xmlns="" val="10002"/>
                  </a:ext>
                </a:extLst>
              </a:tr>
              <a:tr h="989330">
                <a:tc>
                  <a:txBody>
                    <a:bodyPr/>
                    <a:lstStyle/>
                    <a:p>
                      <a:pPr marL="912494" algn="ctr">
                        <a:lnSpc>
                          <a:spcPct val="100000"/>
                        </a:lnSpc>
                        <a:spcBef>
                          <a:spcPts val="125"/>
                        </a:spcBef>
                      </a:pPr>
                      <a:r>
                        <a:rPr sz="1400" b="1" spc="-85" dirty="0">
                          <a:solidFill>
                            <a:srgbClr val="FFFFFF"/>
                          </a:solidFill>
                          <a:latin typeface="Trebuchet MS"/>
                          <a:cs typeface="Trebuchet MS"/>
                        </a:rPr>
                        <a:t>LABORATORIO</a:t>
                      </a:r>
                      <a:r>
                        <a:rPr sz="1400" b="1" spc="-145" dirty="0">
                          <a:solidFill>
                            <a:srgbClr val="FFFFFF"/>
                          </a:solidFill>
                          <a:latin typeface="Trebuchet MS"/>
                          <a:cs typeface="Trebuchet MS"/>
                        </a:rPr>
                        <a:t> </a:t>
                      </a:r>
                      <a:r>
                        <a:rPr sz="1400" b="1" spc="-110" dirty="0">
                          <a:solidFill>
                            <a:srgbClr val="FFFFFF"/>
                          </a:solidFill>
                          <a:latin typeface="Trebuchet MS"/>
                          <a:cs typeface="Trebuchet MS"/>
                        </a:rPr>
                        <a:t>4</a:t>
                      </a:r>
                      <a:endParaRPr sz="1400" dirty="0">
                        <a:latin typeface="Trebuchet MS"/>
                        <a:cs typeface="Trebuchet MS"/>
                      </a:endParaRPr>
                    </a:p>
                    <a:p>
                      <a:pPr marL="398780" marR="377825" algn="ctr">
                        <a:lnSpc>
                          <a:spcPts val="2830"/>
                        </a:lnSpc>
                        <a:spcBef>
                          <a:spcPts val="25"/>
                        </a:spcBef>
                      </a:pPr>
                      <a:r>
                        <a:rPr sz="2000" b="1" spc="0" dirty="0" err="1">
                          <a:solidFill>
                            <a:srgbClr val="FFFFFF"/>
                          </a:solidFill>
                          <a:latin typeface="Times New Roman"/>
                          <a:cs typeface="Times New Roman"/>
                        </a:rPr>
                        <a:t>Bisogni</a:t>
                      </a:r>
                      <a:r>
                        <a:rPr sz="2000" b="1" spc="0" dirty="0">
                          <a:solidFill>
                            <a:srgbClr val="FFFFFF"/>
                          </a:solidFill>
                          <a:latin typeface="Times New Roman"/>
                          <a:cs typeface="Times New Roman"/>
                        </a:rPr>
                        <a:t> </a:t>
                      </a:r>
                      <a:r>
                        <a:rPr sz="2000" b="1" spc="0" dirty="0" err="1" smtClean="0">
                          <a:solidFill>
                            <a:srgbClr val="FFFFFF"/>
                          </a:solidFill>
                          <a:latin typeface="Times New Roman"/>
                          <a:cs typeface="Times New Roman"/>
                        </a:rPr>
                        <a:t>educativi</a:t>
                      </a:r>
                      <a:r>
                        <a:rPr lang="it-IT" sz="2000" b="1" spc="0" dirty="0" smtClean="0">
                          <a:solidFill>
                            <a:srgbClr val="FFFFFF"/>
                          </a:solidFill>
                          <a:latin typeface="Times New Roman"/>
                          <a:cs typeface="Times New Roman"/>
                        </a:rPr>
                        <a:t> </a:t>
                      </a:r>
                      <a:r>
                        <a:rPr sz="2000" b="1" spc="0" dirty="0" err="1" smtClean="0">
                          <a:solidFill>
                            <a:srgbClr val="FFFFFF"/>
                          </a:solidFill>
                          <a:latin typeface="Times New Roman"/>
                          <a:cs typeface="Times New Roman"/>
                        </a:rPr>
                        <a:t>speciali</a:t>
                      </a:r>
                      <a:endParaRPr sz="2000" spc="0" dirty="0">
                        <a:latin typeface="Times New Roman"/>
                        <a:cs typeface="Times New Roman"/>
                      </a:endParaRPr>
                    </a:p>
                  </a:txBody>
                  <a:tcPr marL="0" marR="0" marT="1587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algn="ctr">
                        <a:lnSpc>
                          <a:spcPct val="100000"/>
                        </a:lnSpc>
                      </a:pPr>
                      <a:r>
                        <a:rPr lang="it-IT" sz="1600" b="1" dirty="0" err="1" smtClean="0">
                          <a:latin typeface="Arial"/>
                          <a:cs typeface="Arial"/>
                        </a:rPr>
                        <a:t>Grandinetti</a:t>
                      </a:r>
                      <a:r>
                        <a:rPr lang="it-IT" sz="1600" b="1" dirty="0" smtClean="0">
                          <a:latin typeface="Arial"/>
                          <a:cs typeface="Arial"/>
                        </a:rPr>
                        <a:t> –</a:t>
                      </a:r>
                      <a:r>
                        <a:rPr lang="it-IT" sz="1600" b="1" baseline="0" dirty="0" smtClean="0">
                          <a:latin typeface="Arial"/>
                          <a:cs typeface="Arial"/>
                        </a:rPr>
                        <a:t> De Stefano – </a:t>
                      </a:r>
                      <a:r>
                        <a:rPr lang="it-IT" sz="1600" b="1" baseline="0" dirty="0" err="1" smtClean="0">
                          <a:latin typeface="Arial"/>
                          <a:cs typeface="Arial"/>
                        </a:rPr>
                        <a:t>Ciappetta</a:t>
                      </a:r>
                      <a:r>
                        <a:rPr lang="it-IT" sz="1600" b="1" baseline="0" dirty="0" smtClean="0">
                          <a:latin typeface="Arial"/>
                          <a:cs typeface="Arial"/>
                        </a:rPr>
                        <a:t> – Murano - Sita</a:t>
                      </a:r>
                      <a:endParaRPr sz="1600" b="1"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xmlns="" val="10003"/>
                  </a:ext>
                </a:extLst>
              </a:tr>
            </a:tbl>
          </a:graphicData>
        </a:graphic>
      </p:graphicFrame>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2060"/>
                </a:solidFill>
              </a:rPr>
              <a:t>Visiting</a:t>
            </a:r>
            <a:r>
              <a:rPr lang="it-IT" b="1" dirty="0" smtClean="0">
                <a:solidFill>
                  <a:srgbClr val="002060"/>
                </a:solidFill>
              </a:rPr>
              <a:t/>
            </a:r>
            <a:br>
              <a:rPr lang="it-IT" b="1" dirty="0" smtClean="0">
                <a:solidFill>
                  <a:srgbClr val="002060"/>
                </a:solidFill>
              </a:rPr>
            </a:br>
            <a:endParaRPr lang="it-IT" b="1" dirty="0">
              <a:solidFill>
                <a:srgbClr val="002060"/>
              </a:solidFill>
            </a:endParaRPr>
          </a:p>
        </p:txBody>
      </p:sp>
      <p:sp>
        <p:nvSpPr>
          <p:cNvPr id="3" name="Segnaposto contenuto 2"/>
          <p:cNvSpPr>
            <a:spLocks noGrp="1"/>
          </p:cNvSpPr>
          <p:nvPr>
            <p:ph idx="1"/>
          </p:nvPr>
        </p:nvSpPr>
        <p:spPr/>
        <p:txBody>
          <a:bodyPr/>
          <a:lstStyle/>
          <a:p>
            <a:pPr marL="0" indent="0">
              <a:buNone/>
            </a:pPr>
            <a:r>
              <a:rPr lang="it-IT" b="1" dirty="0" smtClean="0">
                <a:solidFill>
                  <a:srgbClr val="FF0000"/>
                </a:solidFill>
              </a:rPr>
              <a:t>Nella provincia di Cosenza 10 neoassunti hanno scelto di effettuare attività di </a:t>
            </a:r>
            <a:r>
              <a:rPr lang="it-IT" b="1" dirty="0" err="1" smtClean="0">
                <a:solidFill>
                  <a:srgbClr val="FF0000"/>
                </a:solidFill>
              </a:rPr>
              <a:t>visiting</a:t>
            </a:r>
            <a:r>
              <a:rPr lang="it-IT" b="1" dirty="0" smtClean="0">
                <a:solidFill>
                  <a:srgbClr val="FF0000"/>
                </a:solidFill>
              </a:rPr>
              <a:t> (visita in scuole innovative)</a:t>
            </a:r>
            <a:endParaRPr lang="it-IT" b="1"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D37D987F-E258-47FC-BC88-81617A9767EC}" type="slidenum">
              <a:rPr lang="it-IT" smtClean="0"/>
              <a:pPr>
                <a:defRPr/>
              </a:pPr>
              <a:t>7</a:t>
            </a:fld>
            <a:endParaRPr lang="it-IT"/>
          </a:p>
        </p:txBody>
      </p:sp>
      <p:sp>
        <p:nvSpPr>
          <p:cNvPr id="5" name="Rettangolo 4"/>
          <p:cNvSpPr/>
          <p:nvPr/>
        </p:nvSpPr>
        <p:spPr>
          <a:xfrm rot="19964328">
            <a:off x="4572001" y="4149080"/>
            <a:ext cx="29546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solidFill>
                  <a:srgbClr val="FF0000"/>
                </a:solidFill>
                <a:effectLst>
                  <a:outerShdw blurRad="50800" dist="39000" dir="5460000" algn="tl">
                    <a:srgbClr val="000000">
                      <a:alpha val="38000"/>
                    </a:srgbClr>
                  </a:outerShdw>
                </a:effectLst>
              </a:rPr>
              <a:t>NOVITÀ</a:t>
            </a:r>
            <a:endParaRPr lang="it-IT"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5392542"/>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9697" y="494487"/>
            <a:ext cx="3098165" cy="514350"/>
          </a:xfrm>
          <a:prstGeom prst="rect">
            <a:avLst/>
          </a:prstGeom>
        </p:spPr>
        <p:txBody>
          <a:bodyPr vert="horz" wrap="square" lIns="0" tIns="13335" rIns="0" bIns="0" rtlCol="0">
            <a:spAutoFit/>
          </a:bodyPr>
          <a:lstStyle/>
          <a:p>
            <a:pPr marL="12700">
              <a:lnSpc>
                <a:spcPct val="100000"/>
              </a:lnSpc>
              <a:spcBef>
                <a:spcPts val="105"/>
              </a:spcBef>
            </a:pPr>
            <a:r>
              <a:rPr sz="3200" spc="-200" dirty="0">
                <a:solidFill>
                  <a:srgbClr val="001F5F"/>
                </a:solidFill>
              </a:rPr>
              <a:t>Formazione </a:t>
            </a:r>
            <a:r>
              <a:rPr sz="3200" spc="-125" dirty="0">
                <a:solidFill>
                  <a:srgbClr val="001F5F"/>
                </a:solidFill>
              </a:rPr>
              <a:t>on</a:t>
            </a:r>
            <a:r>
              <a:rPr sz="3200" spc="-345" dirty="0">
                <a:solidFill>
                  <a:srgbClr val="001F5F"/>
                </a:solidFill>
              </a:rPr>
              <a:t> </a:t>
            </a:r>
            <a:r>
              <a:rPr sz="3200" spc="-90" dirty="0">
                <a:solidFill>
                  <a:srgbClr val="001F5F"/>
                </a:solidFill>
              </a:rPr>
              <a:t>line</a:t>
            </a:r>
            <a:endParaRPr sz="3200"/>
          </a:p>
        </p:txBody>
      </p:sp>
      <p:sp>
        <p:nvSpPr>
          <p:cNvPr id="3" name="object 3"/>
          <p:cNvSpPr/>
          <p:nvPr/>
        </p:nvSpPr>
        <p:spPr>
          <a:xfrm>
            <a:off x="3371850" y="4030726"/>
            <a:ext cx="2422525" cy="24240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467600" y="1467611"/>
            <a:ext cx="701040" cy="10088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28800" y="2286000"/>
            <a:ext cx="3699885" cy="76200"/>
          </a:xfrm>
          <a:custGeom>
            <a:avLst/>
            <a:gdLst/>
            <a:ahLst/>
            <a:cxnLst/>
            <a:rect l="l" t="t" r="r" b="b"/>
            <a:pathLst>
              <a:path w="1525904" h="76200">
                <a:moveTo>
                  <a:pt x="1449831" y="0"/>
                </a:moveTo>
                <a:lnTo>
                  <a:pt x="1449620" y="25409"/>
                </a:lnTo>
                <a:lnTo>
                  <a:pt x="1462277" y="25526"/>
                </a:lnTo>
                <a:lnTo>
                  <a:pt x="1462151" y="50926"/>
                </a:lnTo>
                <a:lnTo>
                  <a:pt x="1449407" y="50926"/>
                </a:lnTo>
                <a:lnTo>
                  <a:pt x="1449197" y="76200"/>
                </a:lnTo>
                <a:lnTo>
                  <a:pt x="1500946" y="50926"/>
                </a:lnTo>
                <a:lnTo>
                  <a:pt x="1462151" y="50926"/>
                </a:lnTo>
                <a:lnTo>
                  <a:pt x="1501191" y="50807"/>
                </a:lnTo>
                <a:lnTo>
                  <a:pt x="1525651" y="38862"/>
                </a:lnTo>
                <a:lnTo>
                  <a:pt x="1449831" y="0"/>
                </a:lnTo>
                <a:close/>
              </a:path>
              <a:path w="1525904" h="76200">
                <a:moveTo>
                  <a:pt x="1449620" y="25409"/>
                </a:moveTo>
                <a:lnTo>
                  <a:pt x="1449408" y="50807"/>
                </a:lnTo>
                <a:lnTo>
                  <a:pt x="1462151" y="50926"/>
                </a:lnTo>
                <a:lnTo>
                  <a:pt x="1462277" y="25526"/>
                </a:lnTo>
                <a:lnTo>
                  <a:pt x="1449620" y="25409"/>
                </a:lnTo>
                <a:close/>
              </a:path>
              <a:path w="1525904" h="76200">
                <a:moveTo>
                  <a:pt x="253" y="11937"/>
                </a:moveTo>
                <a:lnTo>
                  <a:pt x="0" y="37211"/>
                </a:lnTo>
                <a:lnTo>
                  <a:pt x="1449408" y="50807"/>
                </a:lnTo>
                <a:lnTo>
                  <a:pt x="1449620" y="25409"/>
                </a:lnTo>
                <a:lnTo>
                  <a:pt x="253" y="11937"/>
                </a:lnTo>
                <a:close/>
              </a:path>
            </a:pathLst>
          </a:custGeom>
          <a:solidFill>
            <a:srgbClr val="2E5496"/>
          </a:solidFill>
        </p:spPr>
        <p:txBody>
          <a:bodyPr wrap="square" lIns="0" tIns="0" rIns="0" bIns="0" rtlCol="0"/>
          <a:lstStyle/>
          <a:p>
            <a:endParaRPr/>
          </a:p>
        </p:txBody>
      </p:sp>
      <p:sp>
        <p:nvSpPr>
          <p:cNvPr id="10" name="object 10"/>
          <p:cNvSpPr txBox="1"/>
          <p:nvPr/>
        </p:nvSpPr>
        <p:spPr>
          <a:xfrm>
            <a:off x="264668" y="1336522"/>
            <a:ext cx="3746500" cy="1648528"/>
          </a:xfrm>
          <a:prstGeom prst="rect">
            <a:avLst/>
          </a:prstGeom>
        </p:spPr>
        <p:txBody>
          <a:bodyPr vert="horz" wrap="square" lIns="0" tIns="235585" rIns="0" bIns="0" rtlCol="0">
            <a:spAutoFit/>
          </a:bodyPr>
          <a:lstStyle/>
          <a:p>
            <a:pPr marL="151765">
              <a:lnSpc>
                <a:spcPct val="100000"/>
              </a:lnSpc>
              <a:spcBef>
                <a:spcPts val="1855"/>
              </a:spcBef>
            </a:pPr>
            <a:r>
              <a:rPr sz="2000" b="1" dirty="0">
                <a:solidFill>
                  <a:srgbClr val="00AF50"/>
                </a:solidFill>
                <a:latin typeface="Times New Roman"/>
                <a:cs typeface="Times New Roman"/>
              </a:rPr>
              <a:t>Bilancio competenze </a:t>
            </a:r>
            <a:r>
              <a:rPr sz="2000" b="1" dirty="0" err="1">
                <a:solidFill>
                  <a:srgbClr val="00AF50"/>
                </a:solidFill>
                <a:latin typeface="Times New Roman"/>
                <a:cs typeface="Times New Roman"/>
              </a:rPr>
              <a:t>iniziale</a:t>
            </a:r>
            <a:r>
              <a:rPr sz="2000" b="1" dirty="0">
                <a:solidFill>
                  <a:srgbClr val="00AF50"/>
                </a:solidFill>
                <a:latin typeface="Times New Roman"/>
                <a:cs typeface="Times New Roman"/>
              </a:rPr>
              <a:t> </a:t>
            </a:r>
            <a:r>
              <a:rPr sz="2000" b="1" dirty="0" smtClean="0">
                <a:solidFill>
                  <a:srgbClr val="00AF50"/>
                </a:solidFill>
                <a:latin typeface="Times New Roman"/>
                <a:cs typeface="Times New Roman"/>
              </a:rPr>
              <a:t>:</a:t>
            </a:r>
            <a:endParaRPr lang="it-IT" sz="2000" dirty="0">
              <a:latin typeface="Times New Roman"/>
              <a:cs typeface="Times New Roman"/>
            </a:endParaRPr>
          </a:p>
          <a:p>
            <a:pPr marL="151765">
              <a:lnSpc>
                <a:spcPct val="100000"/>
              </a:lnSpc>
              <a:spcBef>
                <a:spcPts val="1855"/>
              </a:spcBef>
            </a:pPr>
            <a:r>
              <a:rPr sz="2000" b="1" dirty="0" smtClean="0">
                <a:solidFill>
                  <a:srgbClr val="006FC0"/>
                </a:solidFill>
                <a:latin typeface="Times New Roman"/>
                <a:cs typeface="Times New Roman"/>
              </a:rPr>
              <a:t>Portfolio :</a:t>
            </a:r>
            <a:endParaRPr lang="it-IT" sz="2000" b="1" dirty="0">
              <a:solidFill>
                <a:srgbClr val="006FC0"/>
              </a:solidFill>
              <a:latin typeface="Times New Roman"/>
              <a:cs typeface="Times New Roman"/>
            </a:endParaRPr>
          </a:p>
          <a:p>
            <a:pPr marL="151765">
              <a:lnSpc>
                <a:spcPct val="100000"/>
              </a:lnSpc>
              <a:spcBef>
                <a:spcPts val="1855"/>
              </a:spcBef>
            </a:pPr>
            <a:r>
              <a:rPr sz="2000" b="1" dirty="0" err="1" smtClean="0">
                <a:solidFill>
                  <a:srgbClr val="6F2F9F"/>
                </a:solidFill>
                <a:latin typeface="Times New Roman"/>
                <a:cs typeface="Times New Roman"/>
              </a:rPr>
              <a:t>Bilancio</a:t>
            </a:r>
            <a:r>
              <a:rPr sz="2000" b="1" dirty="0" smtClean="0">
                <a:solidFill>
                  <a:srgbClr val="6F2F9F"/>
                </a:solidFill>
                <a:latin typeface="Times New Roman"/>
                <a:cs typeface="Times New Roman"/>
              </a:rPr>
              <a:t> </a:t>
            </a:r>
            <a:r>
              <a:rPr sz="2000" b="1" dirty="0">
                <a:solidFill>
                  <a:srgbClr val="6F2F9F"/>
                </a:solidFill>
                <a:latin typeface="Times New Roman"/>
                <a:cs typeface="Times New Roman"/>
              </a:rPr>
              <a:t>competenze finale </a:t>
            </a:r>
            <a:r>
              <a:rPr sz="2000" b="1" dirty="0">
                <a:solidFill>
                  <a:srgbClr val="FFC000"/>
                </a:solidFill>
                <a:latin typeface="Times New Roman"/>
                <a:cs typeface="Times New Roman"/>
              </a:rPr>
              <a:t>:</a:t>
            </a:r>
            <a:endParaRPr sz="2000" dirty="0">
              <a:latin typeface="Times New Roman"/>
              <a:cs typeface="Times New Roman"/>
            </a:endParaRPr>
          </a:p>
        </p:txBody>
      </p:sp>
      <p:sp>
        <p:nvSpPr>
          <p:cNvPr id="14" name="object 14"/>
          <p:cNvSpPr/>
          <p:nvPr/>
        </p:nvSpPr>
        <p:spPr>
          <a:xfrm>
            <a:off x="8036052" y="2837688"/>
            <a:ext cx="701040" cy="1008888"/>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5597652" y="1447800"/>
            <a:ext cx="3470148" cy="1587614"/>
          </a:xfrm>
          <a:prstGeom prst="rect">
            <a:avLst/>
          </a:prstGeom>
        </p:spPr>
        <p:txBody>
          <a:bodyPr vert="horz" wrap="square" lIns="0" tIns="175260" rIns="0" bIns="0" rtlCol="0">
            <a:spAutoFit/>
          </a:bodyPr>
          <a:lstStyle/>
          <a:p>
            <a:pPr marL="151765">
              <a:spcBef>
                <a:spcPts val="1855"/>
              </a:spcBef>
            </a:pPr>
            <a:r>
              <a:rPr sz="2000" b="1" dirty="0">
                <a:solidFill>
                  <a:srgbClr val="00AF50"/>
                </a:solidFill>
                <a:latin typeface="Times New Roman"/>
                <a:cs typeface="Times New Roman"/>
              </a:rPr>
              <a:t>Da dove vengo?</a:t>
            </a:r>
          </a:p>
          <a:p>
            <a:pPr marL="151765" marR="5080" indent="-95250">
              <a:spcBef>
                <a:spcPts val="1855"/>
              </a:spcBef>
            </a:pPr>
            <a:r>
              <a:rPr sz="2000" b="1" dirty="0">
                <a:solidFill>
                  <a:srgbClr val="00AF50"/>
                </a:solidFill>
                <a:latin typeface="Times New Roman"/>
                <a:cs typeface="Times New Roman"/>
              </a:rPr>
              <a:t>Dove sono e </a:t>
            </a:r>
            <a:r>
              <a:rPr sz="2000" b="1" dirty="0" err="1">
                <a:solidFill>
                  <a:srgbClr val="00AF50"/>
                </a:solidFill>
                <a:latin typeface="Times New Roman"/>
                <a:cs typeface="Times New Roman"/>
              </a:rPr>
              <a:t>cosa</a:t>
            </a:r>
            <a:r>
              <a:rPr sz="2000" b="1" dirty="0">
                <a:solidFill>
                  <a:srgbClr val="00AF50"/>
                </a:solidFill>
                <a:latin typeface="Times New Roman"/>
                <a:cs typeface="Times New Roman"/>
              </a:rPr>
              <a:t> </a:t>
            </a:r>
            <a:r>
              <a:rPr sz="2000" b="1" dirty="0" err="1">
                <a:solidFill>
                  <a:srgbClr val="00AF50"/>
                </a:solidFill>
                <a:latin typeface="Times New Roman"/>
                <a:cs typeface="Times New Roman"/>
              </a:rPr>
              <a:t>faccio</a:t>
            </a:r>
            <a:r>
              <a:rPr sz="2000" b="1" dirty="0">
                <a:solidFill>
                  <a:srgbClr val="00AF50"/>
                </a:solidFill>
                <a:latin typeface="Times New Roman"/>
                <a:cs typeface="Times New Roman"/>
              </a:rPr>
              <a:t>?</a:t>
            </a:r>
            <a:endParaRPr lang="it-IT" sz="2000" b="1" dirty="0">
              <a:solidFill>
                <a:srgbClr val="00AF50"/>
              </a:solidFill>
              <a:latin typeface="Times New Roman"/>
              <a:cs typeface="Times New Roman"/>
            </a:endParaRPr>
          </a:p>
          <a:p>
            <a:pPr marL="151765" marR="5080" indent="-95250">
              <a:spcBef>
                <a:spcPts val="1855"/>
              </a:spcBef>
            </a:pPr>
            <a:r>
              <a:rPr sz="2000" b="1" dirty="0">
                <a:solidFill>
                  <a:srgbClr val="00AF50"/>
                </a:solidFill>
                <a:latin typeface="Times New Roman"/>
                <a:cs typeface="Times New Roman"/>
              </a:rPr>
              <a:t>Dove sto andando?</a:t>
            </a:r>
          </a:p>
        </p:txBody>
      </p:sp>
      <p:sp>
        <p:nvSpPr>
          <p:cNvPr id="21" name="object 7"/>
          <p:cNvSpPr/>
          <p:nvPr/>
        </p:nvSpPr>
        <p:spPr>
          <a:xfrm>
            <a:off x="3657599" y="1752600"/>
            <a:ext cx="1871087" cy="71236"/>
          </a:xfrm>
          <a:custGeom>
            <a:avLst/>
            <a:gdLst/>
            <a:ahLst/>
            <a:cxnLst/>
            <a:rect l="l" t="t" r="r" b="b"/>
            <a:pathLst>
              <a:path w="1525904" h="76200">
                <a:moveTo>
                  <a:pt x="1449831" y="0"/>
                </a:moveTo>
                <a:lnTo>
                  <a:pt x="1449620" y="25409"/>
                </a:lnTo>
                <a:lnTo>
                  <a:pt x="1462277" y="25526"/>
                </a:lnTo>
                <a:lnTo>
                  <a:pt x="1462151" y="50926"/>
                </a:lnTo>
                <a:lnTo>
                  <a:pt x="1449407" y="50926"/>
                </a:lnTo>
                <a:lnTo>
                  <a:pt x="1449197" y="76200"/>
                </a:lnTo>
                <a:lnTo>
                  <a:pt x="1500946" y="50926"/>
                </a:lnTo>
                <a:lnTo>
                  <a:pt x="1462151" y="50926"/>
                </a:lnTo>
                <a:lnTo>
                  <a:pt x="1501191" y="50807"/>
                </a:lnTo>
                <a:lnTo>
                  <a:pt x="1525651" y="38862"/>
                </a:lnTo>
                <a:lnTo>
                  <a:pt x="1449831" y="0"/>
                </a:lnTo>
                <a:close/>
              </a:path>
              <a:path w="1525904" h="76200">
                <a:moveTo>
                  <a:pt x="1449620" y="25409"/>
                </a:moveTo>
                <a:lnTo>
                  <a:pt x="1449408" y="50807"/>
                </a:lnTo>
                <a:lnTo>
                  <a:pt x="1462151" y="50926"/>
                </a:lnTo>
                <a:lnTo>
                  <a:pt x="1462277" y="25526"/>
                </a:lnTo>
                <a:lnTo>
                  <a:pt x="1449620" y="25409"/>
                </a:lnTo>
                <a:close/>
              </a:path>
              <a:path w="1525904" h="76200">
                <a:moveTo>
                  <a:pt x="253" y="11937"/>
                </a:moveTo>
                <a:lnTo>
                  <a:pt x="0" y="37211"/>
                </a:lnTo>
                <a:lnTo>
                  <a:pt x="1449408" y="50807"/>
                </a:lnTo>
                <a:lnTo>
                  <a:pt x="1449620" y="25409"/>
                </a:lnTo>
                <a:lnTo>
                  <a:pt x="253" y="11937"/>
                </a:lnTo>
                <a:close/>
              </a:path>
            </a:pathLst>
          </a:custGeom>
          <a:solidFill>
            <a:srgbClr val="2E5496"/>
          </a:solidFill>
        </p:spPr>
        <p:txBody>
          <a:bodyPr wrap="square" lIns="0" tIns="0" rIns="0" bIns="0" rtlCol="0"/>
          <a:lstStyle/>
          <a:p>
            <a:endParaRPr/>
          </a:p>
        </p:txBody>
      </p:sp>
      <p:sp>
        <p:nvSpPr>
          <p:cNvPr id="22" name="object 7"/>
          <p:cNvSpPr/>
          <p:nvPr/>
        </p:nvSpPr>
        <p:spPr>
          <a:xfrm>
            <a:off x="3505199" y="2815515"/>
            <a:ext cx="1990289" cy="53997"/>
          </a:xfrm>
          <a:custGeom>
            <a:avLst/>
            <a:gdLst/>
            <a:ahLst/>
            <a:cxnLst/>
            <a:rect l="l" t="t" r="r" b="b"/>
            <a:pathLst>
              <a:path w="1525904" h="76200">
                <a:moveTo>
                  <a:pt x="1449831" y="0"/>
                </a:moveTo>
                <a:lnTo>
                  <a:pt x="1449620" y="25409"/>
                </a:lnTo>
                <a:lnTo>
                  <a:pt x="1462277" y="25526"/>
                </a:lnTo>
                <a:lnTo>
                  <a:pt x="1462151" y="50926"/>
                </a:lnTo>
                <a:lnTo>
                  <a:pt x="1449407" y="50926"/>
                </a:lnTo>
                <a:lnTo>
                  <a:pt x="1449197" y="76200"/>
                </a:lnTo>
                <a:lnTo>
                  <a:pt x="1500946" y="50926"/>
                </a:lnTo>
                <a:lnTo>
                  <a:pt x="1462151" y="50926"/>
                </a:lnTo>
                <a:lnTo>
                  <a:pt x="1501191" y="50807"/>
                </a:lnTo>
                <a:lnTo>
                  <a:pt x="1525651" y="38862"/>
                </a:lnTo>
                <a:lnTo>
                  <a:pt x="1449831" y="0"/>
                </a:lnTo>
                <a:close/>
              </a:path>
              <a:path w="1525904" h="76200">
                <a:moveTo>
                  <a:pt x="1449620" y="25409"/>
                </a:moveTo>
                <a:lnTo>
                  <a:pt x="1449408" y="50807"/>
                </a:lnTo>
                <a:lnTo>
                  <a:pt x="1462151" y="50926"/>
                </a:lnTo>
                <a:lnTo>
                  <a:pt x="1462277" y="25526"/>
                </a:lnTo>
                <a:lnTo>
                  <a:pt x="1449620" y="25409"/>
                </a:lnTo>
                <a:close/>
              </a:path>
              <a:path w="1525904" h="76200">
                <a:moveTo>
                  <a:pt x="253" y="11937"/>
                </a:moveTo>
                <a:lnTo>
                  <a:pt x="0" y="37211"/>
                </a:lnTo>
                <a:lnTo>
                  <a:pt x="1449408" y="50807"/>
                </a:lnTo>
                <a:lnTo>
                  <a:pt x="1449620" y="25409"/>
                </a:lnTo>
                <a:lnTo>
                  <a:pt x="253" y="11937"/>
                </a:lnTo>
                <a:close/>
              </a:path>
            </a:pathLst>
          </a:custGeom>
          <a:solidFill>
            <a:srgbClr val="2E5496"/>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0047" y="391109"/>
            <a:ext cx="3292475"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1F5F"/>
                </a:solidFill>
                <a:latin typeface="Arial"/>
                <a:cs typeface="Arial"/>
              </a:rPr>
              <a:t>Incontro </a:t>
            </a:r>
            <a:r>
              <a:rPr sz="2800" spc="-65" dirty="0">
                <a:solidFill>
                  <a:srgbClr val="001F5F"/>
                </a:solidFill>
                <a:latin typeface="Arial"/>
                <a:cs typeface="Arial"/>
              </a:rPr>
              <a:t>di</a:t>
            </a:r>
            <a:r>
              <a:rPr sz="2800" spc="-305" dirty="0">
                <a:solidFill>
                  <a:srgbClr val="001F5F"/>
                </a:solidFill>
                <a:latin typeface="Arial"/>
                <a:cs typeface="Arial"/>
              </a:rPr>
              <a:t> </a:t>
            </a:r>
            <a:r>
              <a:rPr sz="2800" spc="-105" dirty="0">
                <a:solidFill>
                  <a:srgbClr val="001F5F"/>
                </a:solidFill>
                <a:latin typeface="Arial"/>
                <a:cs typeface="Arial"/>
              </a:rPr>
              <a:t>restituzione</a:t>
            </a:r>
            <a:endParaRPr sz="2800">
              <a:latin typeface="Arial"/>
              <a:cs typeface="Arial"/>
            </a:endParaRPr>
          </a:p>
        </p:txBody>
      </p:sp>
      <p:sp>
        <p:nvSpPr>
          <p:cNvPr id="3" name="object 3"/>
          <p:cNvSpPr/>
          <p:nvPr/>
        </p:nvSpPr>
        <p:spPr>
          <a:xfrm>
            <a:off x="3192526" y="1317625"/>
            <a:ext cx="3124200" cy="14668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48300" y="3550920"/>
            <a:ext cx="608076" cy="9022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402840" y="3564424"/>
            <a:ext cx="6642100" cy="2281394"/>
          </a:xfrm>
          <a:prstGeom prst="rect">
            <a:avLst/>
          </a:prstGeom>
        </p:spPr>
        <p:txBody>
          <a:bodyPr vert="horz" wrap="square" lIns="0" tIns="262890" rIns="0" bIns="0" rtlCol="0">
            <a:spAutoFit/>
          </a:bodyPr>
          <a:lstStyle/>
          <a:p>
            <a:pPr marL="102235">
              <a:lnSpc>
                <a:spcPct val="100000"/>
              </a:lnSpc>
              <a:spcBef>
                <a:spcPts val="2070"/>
              </a:spcBef>
            </a:pPr>
            <a:r>
              <a:rPr sz="2400" b="1" dirty="0">
                <a:solidFill>
                  <a:srgbClr val="C00000"/>
                </a:solidFill>
                <a:latin typeface="Times New Roman"/>
                <a:cs typeface="Times New Roman"/>
              </a:rPr>
              <a:t>Condividere il </a:t>
            </a:r>
            <a:r>
              <a:rPr sz="2400" b="1" dirty="0" err="1">
                <a:solidFill>
                  <a:srgbClr val="C00000"/>
                </a:solidFill>
                <a:latin typeface="Times New Roman"/>
                <a:cs typeface="Times New Roman"/>
              </a:rPr>
              <a:t>lavoro</a:t>
            </a:r>
            <a:r>
              <a:rPr sz="2400" b="1" dirty="0">
                <a:solidFill>
                  <a:srgbClr val="C00000"/>
                </a:solidFill>
                <a:latin typeface="Times New Roman"/>
                <a:cs typeface="Times New Roman"/>
              </a:rPr>
              <a:t> </a:t>
            </a:r>
            <a:r>
              <a:rPr sz="2400" b="1" dirty="0" err="1" smtClean="0">
                <a:solidFill>
                  <a:srgbClr val="C00000"/>
                </a:solidFill>
                <a:latin typeface="Times New Roman"/>
                <a:cs typeface="Times New Roman"/>
              </a:rPr>
              <a:t>svolto</a:t>
            </a:r>
            <a:endParaRPr lang="it-IT" sz="2400" dirty="0">
              <a:latin typeface="Times New Roman"/>
              <a:cs typeface="Times New Roman"/>
            </a:endParaRPr>
          </a:p>
          <a:p>
            <a:pPr marL="102235">
              <a:lnSpc>
                <a:spcPct val="100000"/>
              </a:lnSpc>
              <a:spcBef>
                <a:spcPts val="2070"/>
              </a:spcBef>
            </a:pPr>
            <a:r>
              <a:rPr sz="2400" b="1" dirty="0" err="1" smtClean="0">
                <a:solidFill>
                  <a:srgbClr val="006FC0"/>
                </a:solidFill>
                <a:latin typeface="Times New Roman"/>
                <a:cs typeface="Times New Roman"/>
              </a:rPr>
              <a:t>Valutare</a:t>
            </a:r>
            <a:r>
              <a:rPr sz="2400" b="1" dirty="0" smtClean="0">
                <a:solidFill>
                  <a:srgbClr val="006FC0"/>
                </a:solidFill>
                <a:latin typeface="Times New Roman"/>
                <a:cs typeface="Times New Roman"/>
              </a:rPr>
              <a:t> </a:t>
            </a:r>
            <a:r>
              <a:rPr sz="2400" b="1" dirty="0">
                <a:solidFill>
                  <a:srgbClr val="006FC0"/>
                </a:solidFill>
                <a:latin typeface="Times New Roman"/>
                <a:cs typeface="Times New Roman"/>
              </a:rPr>
              <a:t>complessivamente l’attività </a:t>
            </a:r>
            <a:r>
              <a:rPr sz="2400" b="1" dirty="0" err="1">
                <a:solidFill>
                  <a:srgbClr val="006FC0"/>
                </a:solidFill>
                <a:latin typeface="Times New Roman"/>
                <a:cs typeface="Times New Roman"/>
              </a:rPr>
              <a:t>formativa</a:t>
            </a:r>
            <a:r>
              <a:rPr sz="2400" b="1" dirty="0">
                <a:solidFill>
                  <a:srgbClr val="006FC0"/>
                </a:solidFill>
                <a:latin typeface="Times New Roman"/>
                <a:cs typeface="Times New Roman"/>
              </a:rPr>
              <a:t>  </a:t>
            </a:r>
            <a:endParaRPr lang="it-IT" sz="2400" b="1" dirty="0" smtClean="0">
              <a:solidFill>
                <a:srgbClr val="006FC0"/>
              </a:solidFill>
              <a:latin typeface="Times New Roman"/>
              <a:cs typeface="Times New Roman"/>
            </a:endParaRPr>
          </a:p>
          <a:p>
            <a:pPr marL="102235">
              <a:lnSpc>
                <a:spcPct val="100000"/>
              </a:lnSpc>
              <a:spcBef>
                <a:spcPts val="2070"/>
              </a:spcBef>
            </a:pPr>
            <a:r>
              <a:rPr sz="2400" b="1" dirty="0" err="1" smtClean="0">
                <a:solidFill>
                  <a:srgbClr val="6F2F9F"/>
                </a:solidFill>
                <a:latin typeface="Times New Roman"/>
                <a:cs typeface="Times New Roman"/>
              </a:rPr>
              <a:t>Favorire</a:t>
            </a:r>
            <a:r>
              <a:rPr sz="2400" b="1" dirty="0" smtClean="0">
                <a:solidFill>
                  <a:srgbClr val="6F2F9F"/>
                </a:solidFill>
                <a:latin typeface="Times New Roman"/>
                <a:cs typeface="Times New Roman"/>
              </a:rPr>
              <a:t> </a:t>
            </a:r>
            <a:r>
              <a:rPr sz="2400" b="1" dirty="0">
                <a:solidFill>
                  <a:srgbClr val="6F2F9F"/>
                </a:solidFill>
                <a:latin typeface="Times New Roman"/>
                <a:cs typeface="Times New Roman"/>
              </a:rPr>
              <a:t>la diffusione di best practice della formazione</a:t>
            </a:r>
            <a:endParaRPr sz="2400" dirty="0">
              <a:latin typeface="Times New Roman"/>
              <a:cs typeface="Times New Roman"/>
            </a:endParaRPr>
          </a:p>
        </p:txBody>
      </p:sp>
      <p:sp>
        <p:nvSpPr>
          <p:cNvPr id="7" name="object 7"/>
          <p:cNvSpPr txBox="1"/>
          <p:nvPr/>
        </p:nvSpPr>
        <p:spPr>
          <a:xfrm>
            <a:off x="2480817" y="3067050"/>
            <a:ext cx="5901183" cy="382797"/>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00AF50"/>
                </a:solidFill>
                <a:latin typeface="Times New Roman"/>
                <a:cs typeface="Times New Roman"/>
              </a:rPr>
              <a:t>Raccogliere feedback</a:t>
            </a:r>
            <a:endParaRPr sz="2400" dirty="0">
              <a:latin typeface="Times New Roman"/>
              <a:cs typeface="Times New Roman"/>
            </a:endParaRPr>
          </a:p>
        </p:txBody>
      </p:sp>
      <p:sp>
        <p:nvSpPr>
          <p:cNvPr id="9" name="object 9"/>
          <p:cNvSpPr/>
          <p:nvPr/>
        </p:nvSpPr>
        <p:spPr>
          <a:xfrm>
            <a:off x="981227" y="3424173"/>
            <a:ext cx="1319530" cy="744855"/>
          </a:xfrm>
          <a:custGeom>
            <a:avLst/>
            <a:gdLst/>
            <a:ahLst/>
            <a:cxnLst/>
            <a:rect l="l" t="t" r="r" b="b"/>
            <a:pathLst>
              <a:path w="1319530" h="744854">
                <a:moveTo>
                  <a:pt x="1246316" y="26131"/>
                </a:moveTo>
                <a:lnTo>
                  <a:pt x="0" y="722376"/>
                </a:lnTo>
                <a:lnTo>
                  <a:pt x="12395" y="744601"/>
                </a:lnTo>
                <a:lnTo>
                  <a:pt x="1258748" y="48364"/>
                </a:lnTo>
                <a:lnTo>
                  <a:pt x="1246316" y="26131"/>
                </a:lnTo>
                <a:close/>
              </a:path>
              <a:path w="1319530" h="744854">
                <a:moveTo>
                  <a:pt x="1305543" y="19938"/>
                </a:moveTo>
                <a:lnTo>
                  <a:pt x="1257401" y="19938"/>
                </a:lnTo>
                <a:lnTo>
                  <a:pt x="1269847" y="42163"/>
                </a:lnTo>
                <a:lnTo>
                  <a:pt x="1258748" y="48364"/>
                </a:lnTo>
                <a:lnTo>
                  <a:pt x="1271117" y="70485"/>
                </a:lnTo>
                <a:lnTo>
                  <a:pt x="1305543" y="19938"/>
                </a:lnTo>
                <a:close/>
              </a:path>
              <a:path w="1319530" h="744854">
                <a:moveTo>
                  <a:pt x="1257401" y="19938"/>
                </a:moveTo>
                <a:lnTo>
                  <a:pt x="1246316" y="26131"/>
                </a:lnTo>
                <a:lnTo>
                  <a:pt x="1258748" y="48364"/>
                </a:lnTo>
                <a:lnTo>
                  <a:pt x="1269847" y="42163"/>
                </a:lnTo>
                <a:lnTo>
                  <a:pt x="1257401" y="19938"/>
                </a:lnTo>
                <a:close/>
              </a:path>
              <a:path w="1319530" h="744854">
                <a:moveTo>
                  <a:pt x="1319123" y="0"/>
                </a:moveTo>
                <a:lnTo>
                  <a:pt x="1233906" y="3937"/>
                </a:lnTo>
                <a:lnTo>
                  <a:pt x="1246316" y="26131"/>
                </a:lnTo>
                <a:lnTo>
                  <a:pt x="1257401" y="19938"/>
                </a:lnTo>
                <a:lnTo>
                  <a:pt x="1305543" y="19938"/>
                </a:lnTo>
                <a:lnTo>
                  <a:pt x="1319123" y="0"/>
                </a:lnTo>
                <a:close/>
              </a:path>
            </a:pathLst>
          </a:custGeom>
          <a:solidFill>
            <a:srgbClr val="538235"/>
          </a:solidFill>
        </p:spPr>
        <p:txBody>
          <a:bodyPr wrap="square" lIns="0" tIns="0" rIns="0" bIns="0" rtlCol="0"/>
          <a:lstStyle/>
          <a:p>
            <a:endParaRPr/>
          </a:p>
        </p:txBody>
      </p:sp>
      <p:sp>
        <p:nvSpPr>
          <p:cNvPr id="11" name="object 11"/>
          <p:cNvSpPr/>
          <p:nvPr/>
        </p:nvSpPr>
        <p:spPr>
          <a:xfrm>
            <a:off x="985685" y="3949319"/>
            <a:ext cx="1315085" cy="220979"/>
          </a:xfrm>
          <a:custGeom>
            <a:avLst/>
            <a:gdLst/>
            <a:ahLst/>
            <a:cxnLst/>
            <a:rect l="l" t="t" r="r" b="b"/>
            <a:pathLst>
              <a:path w="1315085" h="220979">
                <a:moveTo>
                  <a:pt x="1237372" y="25237"/>
                </a:moveTo>
                <a:lnTo>
                  <a:pt x="0" y="195706"/>
                </a:lnTo>
                <a:lnTo>
                  <a:pt x="3479" y="220979"/>
                </a:lnTo>
                <a:lnTo>
                  <a:pt x="1240837" y="50380"/>
                </a:lnTo>
                <a:lnTo>
                  <a:pt x="1237372" y="25237"/>
                </a:lnTo>
                <a:close/>
              </a:path>
              <a:path w="1315085" h="220979">
                <a:moveTo>
                  <a:pt x="1303395" y="23494"/>
                </a:moveTo>
                <a:lnTo>
                  <a:pt x="1250022" y="23494"/>
                </a:lnTo>
                <a:lnTo>
                  <a:pt x="1253451" y="48640"/>
                </a:lnTo>
                <a:lnTo>
                  <a:pt x="1240837" y="50380"/>
                </a:lnTo>
                <a:lnTo>
                  <a:pt x="1244307" y="75564"/>
                </a:lnTo>
                <a:lnTo>
                  <a:pt x="1314665" y="27304"/>
                </a:lnTo>
                <a:lnTo>
                  <a:pt x="1303395" y="23494"/>
                </a:lnTo>
                <a:close/>
              </a:path>
              <a:path w="1315085" h="220979">
                <a:moveTo>
                  <a:pt x="1250022" y="23494"/>
                </a:moveTo>
                <a:lnTo>
                  <a:pt x="1237372" y="25237"/>
                </a:lnTo>
                <a:lnTo>
                  <a:pt x="1240837" y="50380"/>
                </a:lnTo>
                <a:lnTo>
                  <a:pt x="1253451" y="48640"/>
                </a:lnTo>
                <a:lnTo>
                  <a:pt x="1250022" y="23494"/>
                </a:lnTo>
                <a:close/>
              </a:path>
              <a:path w="1315085" h="220979">
                <a:moveTo>
                  <a:pt x="1233893" y="0"/>
                </a:moveTo>
                <a:lnTo>
                  <a:pt x="1237372" y="25237"/>
                </a:lnTo>
                <a:lnTo>
                  <a:pt x="1250022" y="23494"/>
                </a:lnTo>
                <a:lnTo>
                  <a:pt x="1303395" y="23494"/>
                </a:lnTo>
                <a:lnTo>
                  <a:pt x="1233893" y="0"/>
                </a:lnTo>
                <a:close/>
              </a:path>
            </a:pathLst>
          </a:custGeom>
          <a:solidFill>
            <a:srgbClr val="538235"/>
          </a:solidFill>
        </p:spPr>
        <p:txBody>
          <a:bodyPr wrap="square" lIns="0" tIns="0" rIns="0" bIns="0" rtlCol="0"/>
          <a:lstStyle/>
          <a:p>
            <a:endParaRPr/>
          </a:p>
        </p:txBody>
      </p:sp>
      <p:sp>
        <p:nvSpPr>
          <p:cNvPr id="13" name="object 13"/>
          <p:cNvSpPr/>
          <p:nvPr/>
        </p:nvSpPr>
        <p:spPr>
          <a:xfrm>
            <a:off x="1024534" y="4164710"/>
            <a:ext cx="1287145" cy="469265"/>
          </a:xfrm>
          <a:custGeom>
            <a:avLst/>
            <a:gdLst/>
            <a:ahLst/>
            <a:cxnLst/>
            <a:rect l="l" t="t" r="r" b="b"/>
            <a:pathLst>
              <a:path w="1287145" h="469264">
                <a:moveTo>
                  <a:pt x="1210755" y="445034"/>
                </a:moveTo>
                <a:lnTo>
                  <a:pt x="1202410" y="469011"/>
                </a:lnTo>
                <a:lnTo>
                  <a:pt x="1286865" y="458088"/>
                </a:lnTo>
                <a:lnTo>
                  <a:pt x="1278197" y="449199"/>
                </a:lnTo>
                <a:lnTo>
                  <a:pt x="1222730" y="449199"/>
                </a:lnTo>
                <a:lnTo>
                  <a:pt x="1210755" y="445034"/>
                </a:lnTo>
                <a:close/>
              </a:path>
              <a:path w="1287145" h="469264">
                <a:moveTo>
                  <a:pt x="1219112" y="421023"/>
                </a:moveTo>
                <a:lnTo>
                  <a:pt x="1210755" y="445034"/>
                </a:lnTo>
                <a:lnTo>
                  <a:pt x="1222730" y="449199"/>
                </a:lnTo>
                <a:lnTo>
                  <a:pt x="1231112" y="425195"/>
                </a:lnTo>
                <a:lnTo>
                  <a:pt x="1219112" y="421023"/>
                </a:lnTo>
                <a:close/>
              </a:path>
              <a:path w="1287145" h="469264">
                <a:moveTo>
                  <a:pt x="1227429" y="397128"/>
                </a:moveTo>
                <a:lnTo>
                  <a:pt x="1219112" y="421023"/>
                </a:lnTo>
                <a:lnTo>
                  <a:pt x="1231112" y="425195"/>
                </a:lnTo>
                <a:lnTo>
                  <a:pt x="1222730" y="449199"/>
                </a:lnTo>
                <a:lnTo>
                  <a:pt x="1278197" y="449199"/>
                </a:lnTo>
                <a:lnTo>
                  <a:pt x="1227429" y="397128"/>
                </a:lnTo>
                <a:close/>
              </a:path>
              <a:path w="1287145" h="469264">
                <a:moveTo>
                  <a:pt x="8331" y="0"/>
                </a:moveTo>
                <a:lnTo>
                  <a:pt x="0" y="24002"/>
                </a:lnTo>
                <a:lnTo>
                  <a:pt x="1210755" y="445034"/>
                </a:lnTo>
                <a:lnTo>
                  <a:pt x="1219112" y="421023"/>
                </a:lnTo>
                <a:lnTo>
                  <a:pt x="8331" y="0"/>
                </a:lnTo>
                <a:close/>
              </a:path>
            </a:pathLst>
          </a:custGeom>
          <a:solidFill>
            <a:srgbClr val="538235"/>
          </a:solidFill>
        </p:spPr>
        <p:txBody>
          <a:bodyPr wrap="square" lIns="0" tIns="0" rIns="0" bIns="0" rtlCol="0"/>
          <a:lstStyle/>
          <a:p>
            <a:endParaRPr/>
          </a:p>
        </p:txBody>
      </p:sp>
      <p:sp>
        <p:nvSpPr>
          <p:cNvPr id="15" name="object 15"/>
          <p:cNvSpPr/>
          <p:nvPr/>
        </p:nvSpPr>
        <p:spPr>
          <a:xfrm>
            <a:off x="978776" y="4167378"/>
            <a:ext cx="1231265" cy="1146175"/>
          </a:xfrm>
          <a:custGeom>
            <a:avLst/>
            <a:gdLst/>
            <a:ahLst/>
            <a:cxnLst/>
            <a:rect l="l" t="t" r="r" b="b"/>
            <a:pathLst>
              <a:path w="1231264" h="1146175">
                <a:moveTo>
                  <a:pt x="1166602" y="1103361"/>
                </a:moveTo>
                <a:lnTo>
                  <a:pt x="1149235" y="1122045"/>
                </a:lnTo>
                <a:lnTo>
                  <a:pt x="1231023" y="1145921"/>
                </a:lnTo>
                <a:lnTo>
                  <a:pt x="1218334" y="1112012"/>
                </a:lnTo>
                <a:lnTo>
                  <a:pt x="1175905" y="1112012"/>
                </a:lnTo>
                <a:lnTo>
                  <a:pt x="1166602" y="1103361"/>
                </a:lnTo>
                <a:close/>
              </a:path>
              <a:path w="1231264" h="1146175">
                <a:moveTo>
                  <a:pt x="1183855" y="1084801"/>
                </a:moveTo>
                <a:lnTo>
                  <a:pt x="1166602" y="1103361"/>
                </a:lnTo>
                <a:lnTo>
                  <a:pt x="1175905" y="1112012"/>
                </a:lnTo>
                <a:lnTo>
                  <a:pt x="1193177" y="1093470"/>
                </a:lnTo>
                <a:lnTo>
                  <a:pt x="1183855" y="1084801"/>
                </a:lnTo>
                <a:close/>
              </a:path>
              <a:path w="1231264" h="1146175">
                <a:moveTo>
                  <a:pt x="1201178" y="1066165"/>
                </a:moveTo>
                <a:lnTo>
                  <a:pt x="1183855" y="1084801"/>
                </a:lnTo>
                <a:lnTo>
                  <a:pt x="1193177" y="1093470"/>
                </a:lnTo>
                <a:lnTo>
                  <a:pt x="1175905" y="1112012"/>
                </a:lnTo>
                <a:lnTo>
                  <a:pt x="1218334" y="1112012"/>
                </a:lnTo>
                <a:lnTo>
                  <a:pt x="1201178" y="1066165"/>
                </a:lnTo>
                <a:close/>
              </a:path>
              <a:path w="1231264" h="1146175">
                <a:moveTo>
                  <a:pt x="17297" y="0"/>
                </a:moveTo>
                <a:lnTo>
                  <a:pt x="0" y="18669"/>
                </a:lnTo>
                <a:lnTo>
                  <a:pt x="1166602" y="1103361"/>
                </a:lnTo>
                <a:lnTo>
                  <a:pt x="1183855" y="1084801"/>
                </a:lnTo>
                <a:lnTo>
                  <a:pt x="17297" y="0"/>
                </a:lnTo>
                <a:close/>
              </a:path>
            </a:pathLst>
          </a:custGeom>
          <a:solidFill>
            <a:srgbClr val="538235"/>
          </a:solidFill>
        </p:spPr>
        <p:txBody>
          <a:bodyPr wrap="square" lIns="0" tIns="0" rIns="0" bIns="0" rtlCol="0"/>
          <a:lstStyle/>
          <a:p>
            <a:endParaRPr/>
          </a:p>
        </p:txBody>
      </p:sp>
      <p:sp>
        <p:nvSpPr>
          <p:cNvPr id="16" name="object 16"/>
          <p:cNvSpPr txBox="1"/>
          <p:nvPr/>
        </p:nvSpPr>
        <p:spPr>
          <a:xfrm>
            <a:off x="222399" y="3940708"/>
            <a:ext cx="809514"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0000"/>
                </a:solidFill>
                <a:latin typeface="Times New Roman"/>
                <a:cs typeface="Times New Roman"/>
              </a:rPr>
              <a:t>PER</a:t>
            </a:r>
            <a:endParaRPr sz="2800" dirty="0">
              <a:latin typeface="Times New Roman"/>
              <a:cs typeface="Times New Roman"/>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6626</TotalTime>
  <Words>1133</Words>
  <Application>Microsoft Office PowerPoint</Application>
  <PresentationFormat>Presentazione su schermo (4:3)</PresentationFormat>
  <Paragraphs>238</Paragraphs>
  <Slides>37</Slides>
  <Notes>0</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Presentazione standard di PowerPoint</vt:lpstr>
      <vt:lpstr>Fasi dell’attivita’</vt:lpstr>
      <vt:lpstr>Incontro di restituzione</vt:lpstr>
      <vt:lpstr>Un po’ di numeri Il gruppo dei neoassunti della provincia di Cosenza a. sc. 2017/18   è costituito da 448 docenti</vt:lpstr>
      <vt:lpstr>Laboratori Formativi</vt:lpstr>
      <vt:lpstr>Laboratori Formativi</vt:lpstr>
      <vt:lpstr>Visiting </vt:lpstr>
      <vt:lpstr>Formazione on line</vt:lpstr>
      <vt:lpstr>Presentazione standard di PowerPoint</vt:lpstr>
      <vt:lpstr>Presentazione standard di PowerPoint</vt:lpstr>
      <vt:lpstr>Presentazione standard di PowerPoint</vt:lpstr>
      <vt:lpstr>Presentazione standard di PowerPoint</vt:lpstr>
      <vt:lpstr>Presentazione standard di PowerPoint</vt:lpstr>
      <vt:lpstr>    LA FINE … DI UN PERCORSO  CHI FA COSA?  </vt:lpstr>
      <vt:lpstr>Presentazione standard di PowerPoint</vt:lpstr>
      <vt:lpstr>Bilancio Iniziale delle Competenze</vt:lpstr>
      <vt:lpstr>Patto Formativo con il DS</vt:lpstr>
      <vt:lpstr>Attività in Piattaforma</vt:lpstr>
      <vt:lpstr> Inserire in Piattaforma  </vt:lpstr>
      <vt:lpstr>Presentazione standard di PowerPoint</vt:lpstr>
      <vt:lpstr>Presentazione standard di PowerPoint</vt:lpstr>
      <vt:lpstr>Presentazione standard di PowerPoint</vt:lpstr>
      <vt:lpstr>Presentazione standard di PowerPoint</vt:lpstr>
      <vt:lpstr>  Ricapitolando …  </vt:lpstr>
      <vt:lpstr>Bisogni formativi futuri</vt:lpstr>
      <vt:lpstr>Bisogni formativi futuri</vt:lpstr>
      <vt:lpstr>Bisogni formativi futuri attività in piattaforma</vt:lpstr>
      <vt:lpstr>Priorita’ miur</vt:lpstr>
      <vt:lpstr>questionari</vt:lpstr>
      <vt:lpstr>Dossier finale</vt:lpstr>
      <vt:lpstr>Dossier finale</vt:lpstr>
      <vt:lpstr>Risorse per il docente</vt:lpstr>
      <vt:lpstr>Presentazione standard di PowerPoint</vt:lpstr>
      <vt:lpstr>Presentazione standard di PowerPoint</vt:lpstr>
      <vt:lpstr>Presentazione standard di PowerPoint</vt:lpstr>
      <vt:lpstr>E ricorda…….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Docente</cp:lastModifiedBy>
  <cp:revision>412</cp:revision>
  <cp:lastPrinted>2017-05-18T15:34:39Z</cp:lastPrinted>
  <dcterms:created xsi:type="dcterms:W3CDTF">2007-09-27T20:25:47Z</dcterms:created>
  <dcterms:modified xsi:type="dcterms:W3CDTF">2018-04-19T11:15:55Z</dcterms:modified>
</cp:coreProperties>
</file>